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462" r:id="rId2"/>
    <p:sldId id="515" r:id="rId3"/>
    <p:sldId id="519" r:id="rId4"/>
    <p:sldId id="516" r:id="rId5"/>
    <p:sldId id="508" r:id="rId6"/>
    <p:sldId id="517" r:id="rId7"/>
    <p:sldId id="509" r:id="rId8"/>
    <p:sldId id="520" r:id="rId9"/>
    <p:sldId id="510" r:id="rId10"/>
    <p:sldId id="511" r:id="rId11"/>
    <p:sldId id="501" r:id="rId12"/>
    <p:sldId id="497" r:id="rId13"/>
    <p:sldId id="521" r:id="rId14"/>
    <p:sldId id="518" r:id="rId15"/>
    <p:sldId id="507" r:id="rId16"/>
    <p:sldId id="484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7A"/>
    <a:srgbClr val="063188"/>
    <a:srgbClr val="CC9900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06" autoAdjust="0"/>
    <p:restoredTop sz="75857" autoAdjust="0"/>
  </p:normalViewPr>
  <p:slideViewPr>
    <p:cSldViewPr>
      <p:cViewPr varScale="1">
        <p:scale>
          <a:sx n="80" d="100"/>
          <a:sy n="80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DF7D6-4D74-4ABC-967E-FF4A2944403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BEAA29-1FA9-46E1-868D-70D15F8A63C6}">
      <dgm:prSet custT="1"/>
      <dgm:spPr/>
      <dgm:t>
        <a:bodyPr/>
        <a:lstStyle/>
        <a:p>
          <a:pPr algn="l"/>
          <a:r>
            <a: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 transaction is considered as </a:t>
          </a:r>
          <a:r>
            <a:rPr lang="en-US" sz="28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Shariah</a:t>
          </a:r>
          <a:r>
            <a: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Compliant</a:t>
          </a:r>
          <a:r>
            <a: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  <a:endParaRPr lang="en-US" sz="2800" dirty="0"/>
        </a:p>
      </dgm:t>
    </dgm:pt>
    <dgm:pt modelId="{4487BFCD-5027-4715-A046-0C7C7E4CEBEB}" type="parTrans" cxnId="{F0F48096-7A5E-4E32-B484-7DE1D6312ADE}">
      <dgm:prSet/>
      <dgm:spPr/>
      <dgm:t>
        <a:bodyPr/>
        <a:lstStyle/>
        <a:p>
          <a:endParaRPr lang="en-US"/>
        </a:p>
      </dgm:t>
    </dgm:pt>
    <dgm:pt modelId="{AB9D4E8C-C7BB-49A2-A538-655821BAB9DA}" type="sibTrans" cxnId="{F0F48096-7A5E-4E32-B484-7DE1D6312ADE}">
      <dgm:prSet/>
      <dgm:spPr/>
      <dgm:t>
        <a:bodyPr/>
        <a:lstStyle/>
        <a:p>
          <a:endParaRPr lang="en-US"/>
        </a:p>
      </dgm:t>
    </dgm:pt>
    <dgm:pt modelId="{1A4781B9-FC88-4ACB-B44C-B20252AD5D74}">
      <dgm:prSet phldrT="[Text]"/>
      <dgm:spPr/>
      <dgm:t>
        <a:bodyPr/>
        <a:lstStyle/>
        <a:p>
          <a:r>
            <a:rPr lang="en-US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Shariah</a:t>
          </a: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Rules and Principles</a:t>
          </a:r>
          <a:endParaRPr lang="en-US" b="1" dirty="0"/>
        </a:p>
      </dgm:t>
    </dgm:pt>
    <dgm:pt modelId="{3DF7A049-4BCB-4B8F-B5CF-E08E99940478}" type="parTrans" cxnId="{851147A3-D54A-4735-85EA-73EA40553D5C}">
      <dgm:prSet/>
      <dgm:spPr/>
      <dgm:t>
        <a:bodyPr/>
        <a:lstStyle/>
        <a:p>
          <a:endParaRPr lang="en-US"/>
        </a:p>
      </dgm:t>
    </dgm:pt>
    <dgm:pt modelId="{E8825474-3376-4AA0-B250-6D02431D066D}" type="sibTrans" cxnId="{851147A3-D54A-4735-85EA-73EA40553D5C}">
      <dgm:prSet/>
      <dgm:spPr/>
      <dgm:t>
        <a:bodyPr/>
        <a:lstStyle/>
        <a:p>
          <a:endParaRPr lang="en-US"/>
        </a:p>
      </dgm:t>
    </dgm:pt>
    <dgm:pt modelId="{11F54FB0-D98C-4696-A3F3-B3F339098032}">
      <dgm:prSet phldrT="[Text]"/>
      <dgm:spPr/>
      <dgm:t>
        <a:bodyPr/>
        <a:lstStyle/>
        <a:p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 </a:t>
          </a:r>
          <a:r>
            <a:rPr lang="en-US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Shariah</a:t>
          </a:r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Process steps</a:t>
          </a:r>
          <a:endParaRPr lang="en-US" b="1" dirty="0"/>
        </a:p>
      </dgm:t>
    </dgm:pt>
    <dgm:pt modelId="{726213E5-E19F-4B3D-B6EF-77A2270446A3}" type="parTrans" cxnId="{B5F5C4FB-2581-4844-A40E-B0A262EB125E}">
      <dgm:prSet/>
      <dgm:spPr/>
      <dgm:t>
        <a:bodyPr/>
        <a:lstStyle/>
        <a:p>
          <a:endParaRPr lang="en-US"/>
        </a:p>
      </dgm:t>
    </dgm:pt>
    <dgm:pt modelId="{4F20E8D6-D50A-4B13-A20F-F915635D6484}" type="sibTrans" cxnId="{B5F5C4FB-2581-4844-A40E-B0A262EB125E}">
      <dgm:prSet/>
      <dgm:spPr/>
      <dgm:t>
        <a:bodyPr/>
        <a:lstStyle/>
        <a:p>
          <a:endParaRPr lang="en-US"/>
        </a:p>
      </dgm:t>
    </dgm:pt>
    <dgm:pt modelId="{CC60C544-134F-4425-9E9C-AA0BE3CAC6CE}">
      <dgm:prSet/>
      <dgm:spPr/>
      <dgm:t>
        <a:bodyPr/>
        <a:lstStyle/>
        <a:p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If completed by applying the;</a:t>
          </a:r>
          <a:endParaRPr lang="en-US" b="1" dirty="0"/>
        </a:p>
      </dgm:t>
    </dgm:pt>
    <dgm:pt modelId="{7B8ECD3E-3915-4761-8DCF-58126755659F}" type="parTrans" cxnId="{8D7338B0-1BE1-493F-AD98-B20EE3C7E13D}">
      <dgm:prSet/>
      <dgm:spPr/>
      <dgm:t>
        <a:bodyPr/>
        <a:lstStyle/>
        <a:p>
          <a:endParaRPr lang="en-US"/>
        </a:p>
      </dgm:t>
    </dgm:pt>
    <dgm:pt modelId="{C460AABE-0C0C-4B39-A4BD-7CD08FA98F5A}" type="sibTrans" cxnId="{8D7338B0-1BE1-493F-AD98-B20EE3C7E13D}">
      <dgm:prSet/>
      <dgm:spPr/>
      <dgm:t>
        <a:bodyPr/>
        <a:lstStyle/>
        <a:p>
          <a:endParaRPr lang="en-US"/>
        </a:p>
      </dgm:t>
    </dgm:pt>
    <dgm:pt modelId="{E9352EB9-40DD-40A9-A339-95559871ED5D}">
      <dgm:prSet/>
      <dgm:spPr/>
      <dgm:t>
        <a:bodyPr/>
        <a:lstStyle/>
        <a:p>
          <a:r>
            <a: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 determined by the Sharia  Board</a:t>
          </a:r>
          <a:endParaRPr lang="en-US" b="1" dirty="0"/>
        </a:p>
      </dgm:t>
    </dgm:pt>
    <dgm:pt modelId="{F9843BC5-048E-460F-A4D9-5CE00CA6DCF3}" type="parTrans" cxnId="{D517D982-B8EC-4350-8875-D0F51D1A70FB}">
      <dgm:prSet/>
      <dgm:spPr/>
      <dgm:t>
        <a:bodyPr/>
        <a:lstStyle/>
        <a:p>
          <a:endParaRPr lang="en-US"/>
        </a:p>
      </dgm:t>
    </dgm:pt>
    <dgm:pt modelId="{AD69433F-2920-4077-A678-C46659E6D69C}" type="sibTrans" cxnId="{D517D982-B8EC-4350-8875-D0F51D1A70FB}">
      <dgm:prSet/>
      <dgm:spPr/>
      <dgm:t>
        <a:bodyPr/>
        <a:lstStyle/>
        <a:p>
          <a:endParaRPr lang="en-US"/>
        </a:p>
      </dgm:t>
    </dgm:pt>
    <dgm:pt modelId="{D154E49B-0BB8-44C6-9963-6F37F1FF988F}" type="pres">
      <dgm:prSet presAssocID="{7A0DF7D6-4D74-4ABC-967E-FF4A294440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71DF22-C26C-4662-8E21-2409F57F179D}" type="pres">
      <dgm:prSet presAssocID="{7A0DF7D6-4D74-4ABC-967E-FF4A2944403E}" presName="dummyMaxCanvas" presStyleCnt="0">
        <dgm:presLayoutVars/>
      </dgm:prSet>
      <dgm:spPr/>
    </dgm:pt>
    <dgm:pt modelId="{6BBA432C-CD6C-474F-8BEE-37F44C98ED78}" type="pres">
      <dgm:prSet presAssocID="{7A0DF7D6-4D74-4ABC-967E-FF4A2944403E}" presName="FiveNodes_1" presStyleLbl="node1" presStyleIdx="0" presStyleCnt="5" custAng="10800000" custFlipVert="1" custScaleY="109410" custLinFactNeighborX="975" custLinFactNeighborY="11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44043-6E44-446E-8DAA-5C350574AF43}" type="pres">
      <dgm:prSet presAssocID="{7A0DF7D6-4D74-4ABC-967E-FF4A2944403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90610-DE1E-4BFF-88D1-08BD2C88500B}" type="pres">
      <dgm:prSet presAssocID="{7A0DF7D6-4D74-4ABC-967E-FF4A2944403E}" presName="FiveNodes_3" presStyleLbl="node1" presStyleIdx="2" presStyleCnt="5" custLinFactNeighborX="1001" custLinFactNeighborY="-2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B7967-2314-4CEB-9108-89DA90486D84}" type="pres">
      <dgm:prSet presAssocID="{7A0DF7D6-4D74-4ABC-967E-FF4A2944403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72EBC-12D1-48D2-ABD6-0C6A5B566235}" type="pres">
      <dgm:prSet presAssocID="{7A0DF7D6-4D74-4ABC-967E-FF4A2944403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79959-F7E6-4A2F-BC4B-F0963C4E68ED}" type="pres">
      <dgm:prSet presAssocID="{7A0DF7D6-4D74-4ABC-967E-FF4A2944403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36683-6C9D-4544-B7C2-E3484441B24D}" type="pres">
      <dgm:prSet presAssocID="{7A0DF7D6-4D74-4ABC-967E-FF4A2944403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07DDD-E439-444C-A528-8497E1B179E7}" type="pres">
      <dgm:prSet presAssocID="{7A0DF7D6-4D74-4ABC-967E-FF4A2944403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0FE6E-4C84-4313-A1F0-626EFD29D043}" type="pres">
      <dgm:prSet presAssocID="{7A0DF7D6-4D74-4ABC-967E-FF4A2944403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38E9F-425A-48AF-AE3F-E28BAD7CF22E}" type="pres">
      <dgm:prSet presAssocID="{7A0DF7D6-4D74-4ABC-967E-FF4A2944403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408EA-2E2E-412F-B0C0-3A34C3561E3B}" type="pres">
      <dgm:prSet presAssocID="{7A0DF7D6-4D74-4ABC-967E-FF4A2944403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5283B-88FF-4C2F-AF7F-BBE122396405}" type="pres">
      <dgm:prSet presAssocID="{7A0DF7D6-4D74-4ABC-967E-FF4A2944403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096D9-425C-4425-A74B-7A2A4A98AF4C}" type="pres">
      <dgm:prSet presAssocID="{7A0DF7D6-4D74-4ABC-967E-FF4A2944403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F826-34C0-4552-8B54-A13C8F53D3F3}" type="pres">
      <dgm:prSet presAssocID="{7A0DF7D6-4D74-4ABC-967E-FF4A2944403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FB8D5D-1CEF-4C90-A133-1EB4CC0D904E}" type="presOf" srcId="{CC60C544-134F-4425-9E9C-AA0BE3CAC6CE}" destId="{E5E44043-6E44-446E-8DAA-5C350574AF43}" srcOrd="0" destOrd="0" presId="urn:microsoft.com/office/officeart/2005/8/layout/vProcess5"/>
    <dgm:cxn modelId="{6116F8CD-B55D-41B9-AC68-32C08C3BA80A}" type="presOf" srcId="{E2BEAA29-1FA9-46E1-868D-70D15F8A63C6}" destId="{5AD38E9F-425A-48AF-AE3F-E28BAD7CF22E}" srcOrd="1" destOrd="0" presId="urn:microsoft.com/office/officeart/2005/8/layout/vProcess5"/>
    <dgm:cxn modelId="{2FFEED68-47FF-4FEE-A304-8509B7182A24}" type="presOf" srcId="{C460AABE-0C0C-4B39-A4BD-7CD08FA98F5A}" destId="{87F36683-6C9D-4544-B7C2-E3484441B24D}" srcOrd="0" destOrd="0" presId="urn:microsoft.com/office/officeart/2005/8/layout/vProcess5"/>
    <dgm:cxn modelId="{851147A3-D54A-4735-85EA-73EA40553D5C}" srcId="{7A0DF7D6-4D74-4ABC-967E-FF4A2944403E}" destId="{1A4781B9-FC88-4ACB-B44C-B20252AD5D74}" srcOrd="2" destOrd="0" parTransId="{3DF7A049-4BCB-4B8F-B5CF-E08E99940478}" sibTransId="{E8825474-3376-4AA0-B250-6D02431D066D}"/>
    <dgm:cxn modelId="{6C8C11E1-F81E-4D7D-B77A-BEE83A8694C2}" type="presOf" srcId="{E2BEAA29-1FA9-46E1-868D-70D15F8A63C6}" destId="{6BBA432C-CD6C-474F-8BEE-37F44C98ED78}" srcOrd="0" destOrd="0" presId="urn:microsoft.com/office/officeart/2005/8/layout/vProcess5"/>
    <dgm:cxn modelId="{60DCE3E5-189B-483F-8EAC-9DF9588B143A}" type="presOf" srcId="{7A0DF7D6-4D74-4ABC-967E-FF4A2944403E}" destId="{D154E49B-0BB8-44C6-9963-6F37F1FF988F}" srcOrd="0" destOrd="0" presId="urn:microsoft.com/office/officeart/2005/8/layout/vProcess5"/>
    <dgm:cxn modelId="{4A0D3696-B569-47E1-BF99-A80F8A31903D}" type="presOf" srcId="{1A4781B9-FC88-4ACB-B44C-B20252AD5D74}" destId="{93B5283B-88FF-4C2F-AF7F-BBE122396405}" srcOrd="1" destOrd="0" presId="urn:microsoft.com/office/officeart/2005/8/layout/vProcess5"/>
    <dgm:cxn modelId="{21EBFABB-E40B-4B0C-9526-0F4661D0144E}" type="presOf" srcId="{E9352EB9-40DD-40A9-A339-95559871ED5D}" destId="{FD072EBC-12D1-48D2-ABD6-0C6A5B566235}" srcOrd="0" destOrd="0" presId="urn:microsoft.com/office/officeart/2005/8/layout/vProcess5"/>
    <dgm:cxn modelId="{D517D982-B8EC-4350-8875-D0F51D1A70FB}" srcId="{7A0DF7D6-4D74-4ABC-967E-FF4A2944403E}" destId="{E9352EB9-40DD-40A9-A339-95559871ED5D}" srcOrd="4" destOrd="0" parTransId="{F9843BC5-048E-460F-A4D9-5CE00CA6DCF3}" sibTransId="{AD69433F-2920-4077-A678-C46659E6D69C}"/>
    <dgm:cxn modelId="{1DD69072-DEB0-431B-B634-EF5F133F995C}" type="presOf" srcId="{4F20E8D6-D50A-4B13-A20F-F915635D6484}" destId="{A890FE6E-4C84-4313-A1F0-626EFD29D043}" srcOrd="0" destOrd="0" presId="urn:microsoft.com/office/officeart/2005/8/layout/vProcess5"/>
    <dgm:cxn modelId="{F0F48096-7A5E-4E32-B484-7DE1D6312ADE}" srcId="{7A0DF7D6-4D74-4ABC-967E-FF4A2944403E}" destId="{E2BEAA29-1FA9-46E1-868D-70D15F8A63C6}" srcOrd="0" destOrd="0" parTransId="{4487BFCD-5027-4715-A046-0C7C7E4CEBEB}" sibTransId="{AB9D4E8C-C7BB-49A2-A538-655821BAB9DA}"/>
    <dgm:cxn modelId="{EF9AC450-3746-41C2-806A-306C0854A7DD}" type="presOf" srcId="{AB9D4E8C-C7BB-49A2-A538-655821BAB9DA}" destId="{B9679959-F7E6-4A2F-BC4B-F0963C4E68ED}" srcOrd="0" destOrd="0" presId="urn:microsoft.com/office/officeart/2005/8/layout/vProcess5"/>
    <dgm:cxn modelId="{076586CC-4043-45F3-B0E8-8E87096E7D5A}" type="presOf" srcId="{E8825474-3376-4AA0-B250-6D02431D066D}" destId="{86D07DDD-E439-444C-A528-8497E1B179E7}" srcOrd="0" destOrd="0" presId="urn:microsoft.com/office/officeart/2005/8/layout/vProcess5"/>
    <dgm:cxn modelId="{C16C81F2-2BF8-4020-B262-E129E6FB7A45}" type="presOf" srcId="{11F54FB0-D98C-4696-A3F3-B3F339098032}" destId="{2D9096D9-425C-4425-A74B-7A2A4A98AF4C}" srcOrd="1" destOrd="0" presId="urn:microsoft.com/office/officeart/2005/8/layout/vProcess5"/>
    <dgm:cxn modelId="{2DD1B404-E3C7-4564-801F-3C995062650C}" type="presOf" srcId="{11F54FB0-D98C-4696-A3F3-B3F339098032}" destId="{704B7967-2314-4CEB-9108-89DA90486D84}" srcOrd="0" destOrd="0" presId="urn:microsoft.com/office/officeart/2005/8/layout/vProcess5"/>
    <dgm:cxn modelId="{B5F5C4FB-2581-4844-A40E-B0A262EB125E}" srcId="{7A0DF7D6-4D74-4ABC-967E-FF4A2944403E}" destId="{11F54FB0-D98C-4696-A3F3-B3F339098032}" srcOrd="3" destOrd="0" parTransId="{726213E5-E19F-4B3D-B6EF-77A2270446A3}" sibTransId="{4F20E8D6-D50A-4B13-A20F-F915635D6484}"/>
    <dgm:cxn modelId="{63FEA2DE-29BE-42A3-AF84-B927EBF59C67}" type="presOf" srcId="{1A4781B9-FC88-4ACB-B44C-B20252AD5D74}" destId="{F9190610-DE1E-4BFF-88D1-08BD2C88500B}" srcOrd="0" destOrd="0" presId="urn:microsoft.com/office/officeart/2005/8/layout/vProcess5"/>
    <dgm:cxn modelId="{B82E5DDC-E3C4-4B06-B962-2290D690DEC9}" type="presOf" srcId="{E9352EB9-40DD-40A9-A339-95559871ED5D}" destId="{4390F826-34C0-4552-8B54-A13C8F53D3F3}" srcOrd="1" destOrd="0" presId="urn:microsoft.com/office/officeart/2005/8/layout/vProcess5"/>
    <dgm:cxn modelId="{B6FADDCE-47CF-453E-8F0B-C0005D976BBA}" type="presOf" srcId="{CC60C544-134F-4425-9E9C-AA0BE3CAC6CE}" destId="{6A2408EA-2E2E-412F-B0C0-3A34C3561E3B}" srcOrd="1" destOrd="0" presId="urn:microsoft.com/office/officeart/2005/8/layout/vProcess5"/>
    <dgm:cxn modelId="{8D7338B0-1BE1-493F-AD98-B20EE3C7E13D}" srcId="{7A0DF7D6-4D74-4ABC-967E-FF4A2944403E}" destId="{CC60C544-134F-4425-9E9C-AA0BE3CAC6CE}" srcOrd="1" destOrd="0" parTransId="{7B8ECD3E-3915-4761-8DCF-58126755659F}" sibTransId="{C460AABE-0C0C-4B39-A4BD-7CD08FA98F5A}"/>
    <dgm:cxn modelId="{6AC412E6-AA9E-496E-81C1-D6D08AFD307B}" type="presParOf" srcId="{D154E49B-0BB8-44C6-9963-6F37F1FF988F}" destId="{4C71DF22-C26C-4662-8E21-2409F57F179D}" srcOrd="0" destOrd="0" presId="urn:microsoft.com/office/officeart/2005/8/layout/vProcess5"/>
    <dgm:cxn modelId="{020584EA-61BA-4513-8098-98A733046015}" type="presParOf" srcId="{D154E49B-0BB8-44C6-9963-6F37F1FF988F}" destId="{6BBA432C-CD6C-474F-8BEE-37F44C98ED78}" srcOrd="1" destOrd="0" presId="urn:microsoft.com/office/officeart/2005/8/layout/vProcess5"/>
    <dgm:cxn modelId="{60AC66F4-9394-44C1-82AE-66B9EF5B329E}" type="presParOf" srcId="{D154E49B-0BB8-44C6-9963-6F37F1FF988F}" destId="{E5E44043-6E44-446E-8DAA-5C350574AF43}" srcOrd="2" destOrd="0" presId="urn:microsoft.com/office/officeart/2005/8/layout/vProcess5"/>
    <dgm:cxn modelId="{CC9848A8-1ECA-4072-BEDF-A9E34F5C7F7D}" type="presParOf" srcId="{D154E49B-0BB8-44C6-9963-6F37F1FF988F}" destId="{F9190610-DE1E-4BFF-88D1-08BD2C88500B}" srcOrd="3" destOrd="0" presId="urn:microsoft.com/office/officeart/2005/8/layout/vProcess5"/>
    <dgm:cxn modelId="{A8731889-D05C-4616-A094-90B139F94312}" type="presParOf" srcId="{D154E49B-0BB8-44C6-9963-6F37F1FF988F}" destId="{704B7967-2314-4CEB-9108-89DA90486D84}" srcOrd="4" destOrd="0" presId="urn:microsoft.com/office/officeart/2005/8/layout/vProcess5"/>
    <dgm:cxn modelId="{74738EA0-47CF-45DD-82C0-730E9DD2F79F}" type="presParOf" srcId="{D154E49B-0BB8-44C6-9963-6F37F1FF988F}" destId="{FD072EBC-12D1-48D2-ABD6-0C6A5B566235}" srcOrd="5" destOrd="0" presId="urn:microsoft.com/office/officeart/2005/8/layout/vProcess5"/>
    <dgm:cxn modelId="{C344C5EF-A54F-4814-978E-F63F38B21BC2}" type="presParOf" srcId="{D154E49B-0BB8-44C6-9963-6F37F1FF988F}" destId="{B9679959-F7E6-4A2F-BC4B-F0963C4E68ED}" srcOrd="6" destOrd="0" presId="urn:microsoft.com/office/officeart/2005/8/layout/vProcess5"/>
    <dgm:cxn modelId="{CB83552D-52A8-421B-BD15-1A8F44E9F00F}" type="presParOf" srcId="{D154E49B-0BB8-44C6-9963-6F37F1FF988F}" destId="{87F36683-6C9D-4544-B7C2-E3484441B24D}" srcOrd="7" destOrd="0" presId="urn:microsoft.com/office/officeart/2005/8/layout/vProcess5"/>
    <dgm:cxn modelId="{A262D482-9248-4C40-AE39-B64ABEF061DB}" type="presParOf" srcId="{D154E49B-0BB8-44C6-9963-6F37F1FF988F}" destId="{86D07DDD-E439-444C-A528-8497E1B179E7}" srcOrd="8" destOrd="0" presId="urn:microsoft.com/office/officeart/2005/8/layout/vProcess5"/>
    <dgm:cxn modelId="{5D876D8F-0928-45AF-832E-ABB1C48EA53C}" type="presParOf" srcId="{D154E49B-0BB8-44C6-9963-6F37F1FF988F}" destId="{A890FE6E-4C84-4313-A1F0-626EFD29D043}" srcOrd="9" destOrd="0" presId="urn:microsoft.com/office/officeart/2005/8/layout/vProcess5"/>
    <dgm:cxn modelId="{5B5A121F-F604-4E77-A965-E3E9B28C3BAF}" type="presParOf" srcId="{D154E49B-0BB8-44C6-9963-6F37F1FF988F}" destId="{5AD38E9F-425A-48AF-AE3F-E28BAD7CF22E}" srcOrd="10" destOrd="0" presId="urn:microsoft.com/office/officeart/2005/8/layout/vProcess5"/>
    <dgm:cxn modelId="{A779B8AC-C4E0-4AB5-91D9-A3E5969DBD84}" type="presParOf" srcId="{D154E49B-0BB8-44C6-9963-6F37F1FF988F}" destId="{6A2408EA-2E2E-412F-B0C0-3A34C3561E3B}" srcOrd="11" destOrd="0" presId="urn:microsoft.com/office/officeart/2005/8/layout/vProcess5"/>
    <dgm:cxn modelId="{1AF8ADA5-344B-429B-8257-B3D1EB03D66F}" type="presParOf" srcId="{D154E49B-0BB8-44C6-9963-6F37F1FF988F}" destId="{93B5283B-88FF-4C2F-AF7F-BBE122396405}" srcOrd="12" destOrd="0" presId="urn:microsoft.com/office/officeart/2005/8/layout/vProcess5"/>
    <dgm:cxn modelId="{BF8ED8C7-BAEC-45C5-B944-69CA6E82CB2E}" type="presParOf" srcId="{D154E49B-0BB8-44C6-9963-6F37F1FF988F}" destId="{2D9096D9-425C-4425-A74B-7A2A4A98AF4C}" srcOrd="13" destOrd="0" presId="urn:microsoft.com/office/officeart/2005/8/layout/vProcess5"/>
    <dgm:cxn modelId="{304376D2-7DD4-4E51-95FB-4F29D23E2E0B}" type="presParOf" srcId="{D154E49B-0BB8-44C6-9963-6F37F1FF988F}" destId="{4390F826-34C0-4552-8B54-A13C8F53D3F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D5246-4A9E-446B-8268-F49855C2CC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C02D5-7035-41B8-A237-0DC4AACA2BF1}">
      <dgm:prSet phldrT="[Text]" custT="1"/>
      <dgm:spPr/>
      <dgm:t>
        <a:bodyPr/>
        <a:lstStyle/>
        <a:p>
          <a:endParaRPr lang="en-US" sz="2800" dirty="0"/>
        </a:p>
      </dgm:t>
    </dgm:pt>
    <dgm:pt modelId="{D63C2D87-B782-44B2-8ADB-0941FEA83C5E}" type="parTrans" cxnId="{F2756871-F291-491E-9426-AE92C347EA6D}">
      <dgm:prSet/>
      <dgm:spPr/>
      <dgm:t>
        <a:bodyPr/>
        <a:lstStyle/>
        <a:p>
          <a:endParaRPr lang="en-US"/>
        </a:p>
      </dgm:t>
    </dgm:pt>
    <dgm:pt modelId="{B75A2EE0-4C33-4D8F-B243-86EED894FF38}" type="sibTrans" cxnId="{F2756871-F291-491E-9426-AE92C347EA6D}">
      <dgm:prSet/>
      <dgm:spPr/>
      <dgm:t>
        <a:bodyPr/>
        <a:lstStyle/>
        <a:p>
          <a:endParaRPr lang="en-US"/>
        </a:p>
      </dgm:t>
    </dgm:pt>
    <dgm:pt modelId="{361BF292-9270-482B-A923-A390905C7E33}">
      <dgm:prSet phldrT="[Text]" phldr="1"/>
      <dgm:spPr/>
      <dgm:t>
        <a:bodyPr/>
        <a:lstStyle/>
        <a:p>
          <a:endParaRPr lang="en-US" dirty="0"/>
        </a:p>
      </dgm:t>
    </dgm:pt>
    <dgm:pt modelId="{CF65FC79-7F85-41E2-A1FD-2CB3D3133C00}" type="parTrans" cxnId="{D8CD57D7-37D1-4F13-816E-1031CCBEBC7B}">
      <dgm:prSet/>
      <dgm:spPr/>
      <dgm:t>
        <a:bodyPr/>
        <a:lstStyle/>
        <a:p>
          <a:endParaRPr lang="en-US"/>
        </a:p>
      </dgm:t>
    </dgm:pt>
    <dgm:pt modelId="{5B97C2B5-DFCE-4116-997A-FF79F11AE23A}" type="sibTrans" cxnId="{D8CD57D7-37D1-4F13-816E-1031CCBEBC7B}">
      <dgm:prSet/>
      <dgm:spPr/>
      <dgm:t>
        <a:bodyPr/>
        <a:lstStyle/>
        <a:p>
          <a:endParaRPr lang="en-US"/>
        </a:p>
      </dgm:t>
    </dgm:pt>
    <dgm:pt modelId="{B621F244-DE3B-4C92-9BA3-1DE9CEA74CDE}">
      <dgm:prSet phldrT="[Text]" phldr="1"/>
      <dgm:spPr/>
      <dgm:t>
        <a:bodyPr/>
        <a:lstStyle/>
        <a:p>
          <a:endParaRPr lang="en-US"/>
        </a:p>
      </dgm:t>
    </dgm:pt>
    <dgm:pt modelId="{DB9EF878-7B61-40CC-BB82-90CF8CF14F2B}" type="parTrans" cxnId="{4F70E616-9AC6-4746-8751-4AE0B51520F2}">
      <dgm:prSet/>
      <dgm:spPr/>
      <dgm:t>
        <a:bodyPr/>
        <a:lstStyle/>
        <a:p>
          <a:endParaRPr lang="en-US"/>
        </a:p>
      </dgm:t>
    </dgm:pt>
    <dgm:pt modelId="{B6EFFC3B-DB26-4B96-8BDA-34CF75C25185}" type="sibTrans" cxnId="{4F70E616-9AC6-4746-8751-4AE0B51520F2}">
      <dgm:prSet/>
      <dgm:spPr/>
      <dgm:t>
        <a:bodyPr/>
        <a:lstStyle/>
        <a:p>
          <a:endParaRPr lang="en-US"/>
        </a:p>
      </dgm:t>
    </dgm:pt>
    <dgm:pt modelId="{C54AF617-8D58-4F40-88AF-A6CA91673B22}">
      <dgm:prSet custT="1"/>
      <dgm:spPr/>
      <dgm:t>
        <a:bodyPr/>
        <a:lstStyle/>
        <a:p>
          <a:r>
            <a: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Not following </a:t>
          </a:r>
          <a:r>
            <a:rPr lang="en-US" sz="2800" b="1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Shariah</a:t>
          </a:r>
          <a:r>
            <a: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defined process steps during the transactions;</a:t>
          </a:r>
          <a:endParaRPr lang="en-US" sz="2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F8A357D-2F98-4E8A-8DC6-CFB8DB01BCDF}" type="parTrans" cxnId="{04BE8A3F-8C58-4DF8-AB46-5B10B34947E9}">
      <dgm:prSet/>
      <dgm:spPr/>
      <dgm:t>
        <a:bodyPr/>
        <a:lstStyle/>
        <a:p>
          <a:endParaRPr lang="en-US"/>
        </a:p>
      </dgm:t>
    </dgm:pt>
    <dgm:pt modelId="{F602F85E-590D-4DC2-9FEC-2C9974574F50}" type="sibTrans" cxnId="{04BE8A3F-8C58-4DF8-AB46-5B10B34947E9}">
      <dgm:prSet/>
      <dgm:spPr/>
      <dgm:t>
        <a:bodyPr/>
        <a:lstStyle/>
        <a:p>
          <a:endParaRPr lang="en-US"/>
        </a:p>
      </dgm:t>
    </dgm:pt>
    <dgm:pt modelId="{2E1524F5-BFAE-45D4-B5B2-F818F63C941A}">
      <dgm:prSet custT="1"/>
      <dgm:spPr/>
      <dgm:t>
        <a:bodyPr/>
        <a:lstStyle/>
        <a:p>
          <a:r>
            <a: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may result in forfeiture of income derived from these transactions</a:t>
          </a:r>
          <a:endParaRPr lang="en-US" sz="2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2C39554-B899-445F-B63F-1175339BCE77}" type="parTrans" cxnId="{26ABEFC5-C66E-48FD-8F70-3C99A63EBA74}">
      <dgm:prSet/>
      <dgm:spPr/>
      <dgm:t>
        <a:bodyPr/>
        <a:lstStyle/>
        <a:p>
          <a:endParaRPr lang="en-US"/>
        </a:p>
      </dgm:t>
    </dgm:pt>
    <dgm:pt modelId="{DD8275F1-FB9B-46E7-96D1-72B642C5896C}" type="sibTrans" cxnId="{26ABEFC5-C66E-48FD-8F70-3C99A63EBA74}">
      <dgm:prSet/>
      <dgm:spPr/>
      <dgm:t>
        <a:bodyPr/>
        <a:lstStyle/>
        <a:p>
          <a:endParaRPr lang="en-US"/>
        </a:p>
      </dgm:t>
    </dgm:pt>
    <dgm:pt modelId="{703BE16F-437A-4F0B-A734-8EACB30D3062}" type="pres">
      <dgm:prSet presAssocID="{729D5246-4A9E-446B-8268-F49855C2CC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199F3B-BEB4-4925-A230-986FFC19760A}" type="pres">
      <dgm:prSet presAssocID="{82EC02D5-7035-41B8-A237-0DC4AACA2BF1}" presName="parentText" presStyleLbl="node1" presStyleIdx="0" presStyleCnt="4" custFlipVert="1" custScaleY="4109" custLinFactY="-4314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F3296-6E71-4626-9A20-A674001ABB96}" type="pres">
      <dgm:prSet presAssocID="{B75A2EE0-4C33-4D8F-B243-86EED894FF38}" presName="spacer" presStyleCnt="0"/>
      <dgm:spPr/>
    </dgm:pt>
    <dgm:pt modelId="{000C251A-9845-4BD3-B710-CE24BA28C591}" type="pres">
      <dgm:prSet presAssocID="{C54AF617-8D58-4F40-88AF-A6CA91673B22}" presName="parentText" presStyleLbl="node1" presStyleIdx="1" presStyleCnt="4" custScaleX="86047" custScaleY="107884" custLinFactY="-1239" custLinFactNeighborX="-2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C9596-150C-4153-8BE4-E2ACE924BDF2}" type="pres">
      <dgm:prSet presAssocID="{F602F85E-590D-4DC2-9FEC-2C9974574F50}" presName="spacer" presStyleCnt="0"/>
      <dgm:spPr/>
    </dgm:pt>
    <dgm:pt modelId="{8EC98957-F1B6-4ECA-820B-ACE7E8AC4E55}" type="pres">
      <dgm:prSet presAssocID="{361BF292-9270-482B-A923-A390905C7E33}" presName="parentText" presStyleLbl="node1" presStyleIdx="2" presStyleCnt="4" custFlipVert="1" custScaleY="4922" custLinFactNeighborX="592" custLinFactNeighborY="49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64CE4-BDDB-4C27-9FDB-6E04C65D9F5A}" type="pres">
      <dgm:prSet presAssocID="{361BF292-9270-482B-A923-A390905C7E3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774BC-B823-4A3F-9D29-7387763540AF}" type="pres">
      <dgm:prSet presAssocID="{2E1524F5-BFAE-45D4-B5B2-F818F63C941A}" presName="parentText" presStyleLbl="node1" presStyleIdx="3" presStyleCnt="4" custScaleX="77517" custScaleY="114690" custLinFactY="-1172" custLinFactNeighborX="3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1250D6-9301-4D9C-9B9A-9484D0776DF3}" type="presOf" srcId="{B621F244-DE3B-4C92-9BA3-1DE9CEA74CDE}" destId="{D7B64CE4-BDDB-4C27-9FDB-6E04C65D9F5A}" srcOrd="0" destOrd="0" presId="urn:microsoft.com/office/officeart/2005/8/layout/vList2"/>
    <dgm:cxn modelId="{2920509B-7E97-46DB-BF81-6400982F9ACE}" type="presOf" srcId="{2E1524F5-BFAE-45D4-B5B2-F818F63C941A}" destId="{6E4774BC-B823-4A3F-9D29-7387763540AF}" srcOrd="0" destOrd="0" presId="urn:microsoft.com/office/officeart/2005/8/layout/vList2"/>
    <dgm:cxn modelId="{C4ED0552-C0C0-4D97-A445-BD4F29765B15}" type="presOf" srcId="{361BF292-9270-482B-A923-A390905C7E33}" destId="{8EC98957-F1B6-4ECA-820B-ACE7E8AC4E55}" srcOrd="0" destOrd="0" presId="urn:microsoft.com/office/officeart/2005/8/layout/vList2"/>
    <dgm:cxn modelId="{26ABEFC5-C66E-48FD-8F70-3C99A63EBA74}" srcId="{729D5246-4A9E-446B-8268-F49855C2CC40}" destId="{2E1524F5-BFAE-45D4-B5B2-F818F63C941A}" srcOrd="3" destOrd="0" parTransId="{A2C39554-B899-445F-B63F-1175339BCE77}" sibTransId="{DD8275F1-FB9B-46E7-96D1-72B642C5896C}"/>
    <dgm:cxn modelId="{C546DFD6-C998-4951-ACD6-70C6BAC92416}" type="presOf" srcId="{729D5246-4A9E-446B-8268-F49855C2CC40}" destId="{703BE16F-437A-4F0B-A734-8EACB30D3062}" srcOrd="0" destOrd="0" presId="urn:microsoft.com/office/officeart/2005/8/layout/vList2"/>
    <dgm:cxn modelId="{4F70E616-9AC6-4746-8751-4AE0B51520F2}" srcId="{361BF292-9270-482B-A923-A390905C7E33}" destId="{B621F244-DE3B-4C92-9BA3-1DE9CEA74CDE}" srcOrd="0" destOrd="0" parTransId="{DB9EF878-7B61-40CC-BB82-90CF8CF14F2B}" sibTransId="{B6EFFC3B-DB26-4B96-8BDA-34CF75C25185}"/>
    <dgm:cxn modelId="{F2756871-F291-491E-9426-AE92C347EA6D}" srcId="{729D5246-4A9E-446B-8268-F49855C2CC40}" destId="{82EC02D5-7035-41B8-A237-0DC4AACA2BF1}" srcOrd="0" destOrd="0" parTransId="{D63C2D87-B782-44B2-8ADB-0941FEA83C5E}" sibTransId="{B75A2EE0-4C33-4D8F-B243-86EED894FF38}"/>
    <dgm:cxn modelId="{01CB677B-A0A3-48EA-9744-B1161CF692A7}" type="presOf" srcId="{82EC02D5-7035-41B8-A237-0DC4AACA2BF1}" destId="{91199F3B-BEB4-4925-A230-986FFC19760A}" srcOrd="0" destOrd="0" presId="urn:microsoft.com/office/officeart/2005/8/layout/vList2"/>
    <dgm:cxn modelId="{D8CD57D7-37D1-4F13-816E-1031CCBEBC7B}" srcId="{729D5246-4A9E-446B-8268-F49855C2CC40}" destId="{361BF292-9270-482B-A923-A390905C7E33}" srcOrd="2" destOrd="0" parTransId="{CF65FC79-7F85-41E2-A1FD-2CB3D3133C00}" sibTransId="{5B97C2B5-DFCE-4116-997A-FF79F11AE23A}"/>
    <dgm:cxn modelId="{605B665A-3250-4DC9-A8BB-6B4DCAF1C619}" type="presOf" srcId="{C54AF617-8D58-4F40-88AF-A6CA91673B22}" destId="{000C251A-9845-4BD3-B710-CE24BA28C591}" srcOrd="0" destOrd="0" presId="urn:microsoft.com/office/officeart/2005/8/layout/vList2"/>
    <dgm:cxn modelId="{04BE8A3F-8C58-4DF8-AB46-5B10B34947E9}" srcId="{729D5246-4A9E-446B-8268-F49855C2CC40}" destId="{C54AF617-8D58-4F40-88AF-A6CA91673B22}" srcOrd="1" destOrd="0" parTransId="{EF8A357D-2F98-4E8A-8DC6-CFB8DB01BCDF}" sibTransId="{F602F85E-590D-4DC2-9FEC-2C9974574F50}"/>
    <dgm:cxn modelId="{FE825449-1FA6-4E4A-AB44-D9DA56C3310E}" type="presParOf" srcId="{703BE16F-437A-4F0B-A734-8EACB30D3062}" destId="{91199F3B-BEB4-4925-A230-986FFC19760A}" srcOrd="0" destOrd="0" presId="urn:microsoft.com/office/officeart/2005/8/layout/vList2"/>
    <dgm:cxn modelId="{EDA7A456-55A1-4372-989F-148693E304F6}" type="presParOf" srcId="{703BE16F-437A-4F0B-A734-8EACB30D3062}" destId="{782F3296-6E71-4626-9A20-A674001ABB96}" srcOrd="1" destOrd="0" presId="urn:microsoft.com/office/officeart/2005/8/layout/vList2"/>
    <dgm:cxn modelId="{4DF0E892-4E13-4A7F-AFA3-BA49886D99C7}" type="presParOf" srcId="{703BE16F-437A-4F0B-A734-8EACB30D3062}" destId="{000C251A-9845-4BD3-B710-CE24BA28C591}" srcOrd="2" destOrd="0" presId="urn:microsoft.com/office/officeart/2005/8/layout/vList2"/>
    <dgm:cxn modelId="{0801C9FA-78AB-4591-A4A3-F63CEC30FBEA}" type="presParOf" srcId="{703BE16F-437A-4F0B-A734-8EACB30D3062}" destId="{8F6C9596-150C-4153-8BE4-E2ACE924BDF2}" srcOrd="3" destOrd="0" presId="urn:microsoft.com/office/officeart/2005/8/layout/vList2"/>
    <dgm:cxn modelId="{B2EC4AA3-2C8B-4C76-B283-6086842333CD}" type="presParOf" srcId="{703BE16F-437A-4F0B-A734-8EACB30D3062}" destId="{8EC98957-F1B6-4ECA-820B-ACE7E8AC4E55}" srcOrd="4" destOrd="0" presId="urn:microsoft.com/office/officeart/2005/8/layout/vList2"/>
    <dgm:cxn modelId="{F2165B92-52D8-4E73-8693-4DE992946480}" type="presParOf" srcId="{703BE16F-437A-4F0B-A734-8EACB30D3062}" destId="{D7B64CE4-BDDB-4C27-9FDB-6E04C65D9F5A}" srcOrd="5" destOrd="0" presId="urn:microsoft.com/office/officeart/2005/8/layout/vList2"/>
    <dgm:cxn modelId="{91E1E368-679D-444E-90AC-363F804D230F}" type="presParOf" srcId="{703BE16F-437A-4F0B-A734-8EACB30D3062}" destId="{6E4774BC-B823-4A3F-9D29-7387763540A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C8B7C0-996D-4A8E-AB66-321B2137197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55C84-88AD-4439-86B8-0ACB9BBA5966}">
      <dgm:prSet phldrT="[Text]" custT="1"/>
      <dgm:spPr/>
      <dgm:t>
        <a:bodyPr/>
        <a:lstStyle/>
        <a:p>
          <a:r>
            <a:rPr lang="en-US" sz="3500" b="1" dirty="0" smtClean="0"/>
            <a:t>    </a:t>
          </a:r>
          <a:r>
            <a:rPr lang="en-US" sz="3200" b="1" dirty="0" smtClean="0"/>
            <a:t>Board of Directors &amp;  Shareholders</a:t>
          </a:r>
          <a:endParaRPr lang="en-US" sz="3200" dirty="0"/>
        </a:p>
      </dgm:t>
    </dgm:pt>
    <dgm:pt modelId="{0D864410-B514-4D86-998B-64330871849B}" type="parTrans" cxnId="{8C34C975-F572-419C-A59B-1A1033983F24}">
      <dgm:prSet/>
      <dgm:spPr/>
      <dgm:t>
        <a:bodyPr/>
        <a:lstStyle/>
        <a:p>
          <a:endParaRPr lang="en-US"/>
        </a:p>
      </dgm:t>
    </dgm:pt>
    <dgm:pt modelId="{EFFE7FCA-77F0-4ADD-A689-DD1A27BAA4FE}" type="sibTrans" cxnId="{8C34C975-F572-419C-A59B-1A1033983F24}">
      <dgm:prSet/>
      <dgm:spPr/>
      <dgm:t>
        <a:bodyPr/>
        <a:lstStyle/>
        <a:p>
          <a:endParaRPr lang="en-US"/>
        </a:p>
      </dgm:t>
    </dgm:pt>
    <dgm:pt modelId="{3A94DAA8-ECC6-40B9-A1A3-82B3FAC869B4}">
      <dgm:prSet phldrT="[Text]" custT="1"/>
      <dgm:spPr/>
      <dgm:t>
        <a:bodyPr/>
        <a:lstStyle/>
        <a:p>
          <a:r>
            <a:rPr lang="en-US" sz="3200" dirty="0" smtClean="0"/>
            <a:t>    </a:t>
          </a:r>
          <a:r>
            <a:rPr lang="en-US" sz="3200" b="1" dirty="0" smtClean="0"/>
            <a:t>Regulatory Authorities &amp; </a:t>
          </a:r>
          <a:r>
            <a:rPr lang="en-US" sz="3200" b="1" dirty="0" err="1" smtClean="0"/>
            <a:t>Shariah</a:t>
          </a:r>
          <a:r>
            <a:rPr lang="en-US" sz="3200" b="1" dirty="0" smtClean="0"/>
            <a:t> Board </a:t>
          </a:r>
          <a:endParaRPr lang="en-US" sz="3200" dirty="0"/>
        </a:p>
      </dgm:t>
    </dgm:pt>
    <dgm:pt modelId="{D825C7BE-62FD-4C84-A9CF-CDEC202B8120}" type="parTrans" cxnId="{8E32E032-78A4-47E6-83AF-9B7059F6BBBC}">
      <dgm:prSet/>
      <dgm:spPr/>
      <dgm:t>
        <a:bodyPr/>
        <a:lstStyle/>
        <a:p>
          <a:endParaRPr lang="en-US"/>
        </a:p>
      </dgm:t>
    </dgm:pt>
    <dgm:pt modelId="{CE16481D-DB87-47BE-A57A-51B59C35DB61}" type="sibTrans" cxnId="{8E32E032-78A4-47E6-83AF-9B7059F6BBBC}">
      <dgm:prSet/>
      <dgm:spPr/>
      <dgm:t>
        <a:bodyPr/>
        <a:lstStyle/>
        <a:p>
          <a:endParaRPr lang="en-US"/>
        </a:p>
      </dgm:t>
    </dgm:pt>
    <dgm:pt modelId="{5759B9CE-05D7-4CA1-9544-5A3B35E2F645}">
      <dgm:prSet phldrT="[Text]"/>
      <dgm:spPr/>
      <dgm:t>
        <a:bodyPr/>
        <a:lstStyle/>
        <a:p>
          <a:r>
            <a:rPr lang="en-US" b="1" dirty="0" smtClean="0"/>
            <a:t>   Customers  &amp; General public, convincing more </a:t>
          </a:r>
          <a:endParaRPr lang="en-US" dirty="0"/>
        </a:p>
      </dgm:t>
    </dgm:pt>
    <dgm:pt modelId="{E5778E47-D029-4279-A6CF-FF33CB86994B}" type="parTrans" cxnId="{9438CAAB-7D43-4AE1-8D3F-53681FF1D0CB}">
      <dgm:prSet/>
      <dgm:spPr/>
      <dgm:t>
        <a:bodyPr/>
        <a:lstStyle/>
        <a:p>
          <a:endParaRPr lang="en-US"/>
        </a:p>
      </dgm:t>
    </dgm:pt>
    <dgm:pt modelId="{A6BE67BB-18DB-400A-B677-E849E363618A}" type="sibTrans" cxnId="{9438CAAB-7D43-4AE1-8D3F-53681FF1D0CB}">
      <dgm:prSet/>
      <dgm:spPr/>
      <dgm:t>
        <a:bodyPr/>
        <a:lstStyle/>
        <a:p>
          <a:endParaRPr lang="en-US"/>
        </a:p>
      </dgm:t>
    </dgm:pt>
    <dgm:pt modelId="{BAA2A109-0B76-4B2B-8FD1-9668F4EA293F}" type="pres">
      <dgm:prSet presAssocID="{F9C8B7C0-996D-4A8E-AB66-321B213719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06EB42D-E5F3-4809-8C44-2F4B33E097C5}" type="pres">
      <dgm:prSet presAssocID="{F9C8B7C0-996D-4A8E-AB66-321B21371977}" presName="Name1" presStyleCnt="0"/>
      <dgm:spPr/>
    </dgm:pt>
    <dgm:pt modelId="{5F3AF13F-7471-4943-A966-8B169DD2806C}" type="pres">
      <dgm:prSet presAssocID="{F9C8B7C0-996D-4A8E-AB66-321B21371977}" presName="cycle" presStyleCnt="0"/>
      <dgm:spPr/>
    </dgm:pt>
    <dgm:pt modelId="{03ADFEEC-4C24-4040-B49E-3C723A1D50F9}" type="pres">
      <dgm:prSet presAssocID="{F9C8B7C0-996D-4A8E-AB66-321B21371977}" presName="srcNode" presStyleLbl="node1" presStyleIdx="0" presStyleCnt="3"/>
      <dgm:spPr/>
    </dgm:pt>
    <dgm:pt modelId="{10C3350C-536F-4166-89A2-1977736D4737}" type="pres">
      <dgm:prSet presAssocID="{F9C8B7C0-996D-4A8E-AB66-321B21371977}" presName="conn" presStyleLbl="parChTrans1D2" presStyleIdx="0" presStyleCnt="1"/>
      <dgm:spPr/>
      <dgm:t>
        <a:bodyPr/>
        <a:lstStyle/>
        <a:p>
          <a:endParaRPr lang="en-US"/>
        </a:p>
      </dgm:t>
    </dgm:pt>
    <dgm:pt modelId="{C145424A-C9E8-4F25-BF32-C85FA4D8CA21}" type="pres">
      <dgm:prSet presAssocID="{F9C8B7C0-996D-4A8E-AB66-321B21371977}" presName="extraNode" presStyleLbl="node1" presStyleIdx="0" presStyleCnt="3"/>
      <dgm:spPr/>
    </dgm:pt>
    <dgm:pt modelId="{EF992D9E-6FD6-4EE1-A8B8-C282EE55372E}" type="pres">
      <dgm:prSet presAssocID="{F9C8B7C0-996D-4A8E-AB66-321B21371977}" presName="dstNode" presStyleLbl="node1" presStyleIdx="0" presStyleCnt="3"/>
      <dgm:spPr/>
    </dgm:pt>
    <dgm:pt modelId="{2B6F9AEC-AE3F-40AC-A2DD-4D36F855C0B4}" type="pres">
      <dgm:prSet presAssocID="{B3E55C84-88AD-4439-86B8-0ACB9BBA5966}" presName="text_1" presStyleLbl="node1" presStyleIdx="0" presStyleCnt="3" custScaleX="105821" custLinFactNeighborX="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6C13A-241D-4266-8860-BD9A69A24E85}" type="pres">
      <dgm:prSet presAssocID="{B3E55C84-88AD-4439-86B8-0ACB9BBA5966}" presName="accent_1" presStyleCnt="0"/>
      <dgm:spPr/>
    </dgm:pt>
    <dgm:pt modelId="{BBCA0B7E-087C-469B-9DA1-0FD71846947F}" type="pres">
      <dgm:prSet presAssocID="{B3E55C84-88AD-4439-86B8-0ACB9BBA5966}" presName="accentRepeatNode" presStyleLbl="solidFgAcc1" presStyleIdx="0" presStyleCnt="3"/>
      <dgm:spPr/>
    </dgm:pt>
    <dgm:pt modelId="{E13E9DCE-E67E-4E98-AEA2-C0045AD053C5}" type="pres">
      <dgm:prSet presAssocID="{3A94DAA8-ECC6-40B9-A1A3-82B3FAC869B4}" presName="text_2" presStyleLbl="node1" presStyleIdx="1" presStyleCnt="3" custScaleX="105672" custLinFactNeighborX="1256" custLinFactNeighborY="-9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FCDD5-57C3-4893-8A84-5DC9BF9641FA}" type="pres">
      <dgm:prSet presAssocID="{3A94DAA8-ECC6-40B9-A1A3-82B3FAC869B4}" presName="accent_2" presStyleCnt="0"/>
      <dgm:spPr/>
    </dgm:pt>
    <dgm:pt modelId="{0B81AF3F-E595-464F-8CEA-2690AE6B2C85}" type="pres">
      <dgm:prSet presAssocID="{3A94DAA8-ECC6-40B9-A1A3-82B3FAC869B4}" presName="accentRepeatNode" presStyleLbl="solidFgAcc1" presStyleIdx="1" presStyleCnt="3"/>
      <dgm:spPr/>
    </dgm:pt>
    <dgm:pt modelId="{62F1A211-3DD0-4409-BF1C-62F29C83333F}" type="pres">
      <dgm:prSet presAssocID="{5759B9CE-05D7-4CA1-9544-5A3B35E2F645}" presName="text_3" presStyleLbl="node1" presStyleIdx="2" presStyleCnt="3" custScaleX="105483" custLinFactNeighborX="1180" custLinFactNeighborY="-2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ECA1E-9828-4CA9-8361-822B95D7D569}" type="pres">
      <dgm:prSet presAssocID="{5759B9CE-05D7-4CA1-9544-5A3B35E2F645}" presName="accent_3" presStyleCnt="0"/>
      <dgm:spPr/>
    </dgm:pt>
    <dgm:pt modelId="{715CAFCB-9F9D-45DA-AE6B-F57CD045D9AE}" type="pres">
      <dgm:prSet presAssocID="{5759B9CE-05D7-4CA1-9544-5A3B35E2F645}" presName="accentRepeatNode" presStyleLbl="solidFgAcc1" presStyleIdx="2" presStyleCnt="3"/>
      <dgm:spPr/>
    </dgm:pt>
  </dgm:ptLst>
  <dgm:cxnLst>
    <dgm:cxn modelId="{2B02D420-F787-49AF-9AD6-B630A3D589AB}" type="presOf" srcId="{B3E55C84-88AD-4439-86B8-0ACB9BBA5966}" destId="{2B6F9AEC-AE3F-40AC-A2DD-4D36F855C0B4}" srcOrd="0" destOrd="0" presId="urn:microsoft.com/office/officeart/2008/layout/VerticalCurvedList"/>
    <dgm:cxn modelId="{8C34C975-F572-419C-A59B-1A1033983F24}" srcId="{F9C8B7C0-996D-4A8E-AB66-321B21371977}" destId="{B3E55C84-88AD-4439-86B8-0ACB9BBA5966}" srcOrd="0" destOrd="0" parTransId="{0D864410-B514-4D86-998B-64330871849B}" sibTransId="{EFFE7FCA-77F0-4ADD-A689-DD1A27BAA4FE}"/>
    <dgm:cxn modelId="{A9A29D27-C926-4BAE-B5AB-9132A0DF89D8}" type="presOf" srcId="{3A94DAA8-ECC6-40B9-A1A3-82B3FAC869B4}" destId="{E13E9DCE-E67E-4E98-AEA2-C0045AD053C5}" srcOrd="0" destOrd="0" presId="urn:microsoft.com/office/officeart/2008/layout/VerticalCurvedList"/>
    <dgm:cxn modelId="{9438CAAB-7D43-4AE1-8D3F-53681FF1D0CB}" srcId="{F9C8B7C0-996D-4A8E-AB66-321B21371977}" destId="{5759B9CE-05D7-4CA1-9544-5A3B35E2F645}" srcOrd="2" destOrd="0" parTransId="{E5778E47-D029-4279-A6CF-FF33CB86994B}" sibTransId="{A6BE67BB-18DB-400A-B677-E849E363618A}"/>
    <dgm:cxn modelId="{9BD3355D-0385-4504-8DB2-494D4FF7B208}" type="presOf" srcId="{5759B9CE-05D7-4CA1-9544-5A3B35E2F645}" destId="{62F1A211-3DD0-4409-BF1C-62F29C83333F}" srcOrd="0" destOrd="0" presId="urn:microsoft.com/office/officeart/2008/layout/VerticalCurvedList"/>
    <dgm:cxn modelId="{2C6E2DF4-B2B5-474C-86C2-497D9D648E6C}" type="presOf" srcId="{F9C8B7C0-996D-4A8E-AB66-321B21371977}" destId="{BAA2A109-0B76-4B2B-8FD1-9668F4EA293F}" srcOrd="0" destOrd="0" presId="urn:microsoft.com/office/officeart/2008/layout/VerticalCurvedList"/>
    <dgm:cxn modelId="{35B9016C-AFCB-42C4-A62A-C9B99E8E6E91}" type="presOf" srcId="{EFFE7FCA-77F0-4ADD-A689-DD1A27BAA4FE}" destId="{10C3350C-536F-4166-89A2-1977736D4737}" srcOrd="0" destOrd="0" presId="urn:microsoft.com/office/officeart/2008/layout/VerticalCurvedList"/>
    <dgm:cxn modelId="{8E32E032-78A4-47E6-83AF-9B7059F6BBBC}" srcId="{F9C8B7C0-996D-4A8E-AB66-321B21371977}" destId="{3A94DAA8-ECC6-40B9-A1A3-82B3FAC869B4}" srcOrd="1" destOrd="0" parTransId="{D825C7BE-62FD-4C84-A9CF-CDEC202B8120}" sibTransId="{CE16481D-DB87-47BE-A57A-51B59C35DB61}"/>
    <dgm:cxn modelId="{4A1C55AB-84C4-4889-A433-AB8A024F67FF}" type="presParOf" srcId="{BAA2A109-0B76-4B2B-8FD1-9668F4EA293F}" destId="{706EB42D-E5F3-4809-8C44-2F4B33E097C5}" srcOrd="0" destOrd="0" presId="urn:microsoft.com/office/officeart/2008/layout/VerticalCurvedList"/>
    <dgm:cxn modelId="{FC8BA0FB-CF9D-4ABC-810B-7F339E2C37DE}" type="presParOf" srcId="{706EB42D-E5F3-4809-8C44-2F4B33E097C5}" destId="{5F3AF13F-7471-4943-A966-8B169DD2806C}" srcOrd="0" destOrd="0" presId="urn:microsoft.com/office/officeart/2008/layout/VerticalCurvedList"/>
    <dgm:cxn modelId="{4792BFDF-BC15-4349-B393-5A5799638CBC}" type="presParOf" srcId="{5F3AF13F-7471-4943-A966-8B169DD2806C}" destId="{03ADFEEC-4C24-4040-B49E-3C723A1D50F9}" srcOrd="0" destOrd="0" presId="urn:microsoft.com/office/officeart/2008/layout/VerticalCurvedList"/>
    <dgm:cxn modelId="{37C0E3F7-6C28-4138-B5EE-B0AFB060CDD2}" type="presParOf" srcId="{5F3AF13F-7471-4943-A966-8B169DD2806C}" destId="{10C3350C-536F-4166-89A2-1977736D4737}" srcOrd="1" destOrd="0" presId="urn:microsoft.com/office/officeart/2008/layout/VerticalCurvedList"/>
    <dgm:cxn modelId="{52F8724D-3FD6-43DE-B9DE-1D27AEB6A7DD}" type="presParOf" srcId="{5F3AF13F-7471-4943-A966-8B169DD2806C}" destId="{C145424A-C9E8-4F25-BF32-C85FA4D8CA21}" srcOrd="2" destOrd="0" presId="urn:microsoft.com/office/officeart/2008/layout/VerticalCurvedList"/>
    <dgm:cxn modelId="{088A304A-AF89-497F-A2E5-513AD16BCF32}" type="presParOf" srcId="{5F3AF13F-7471-4943-A966-8B169DD2806C}" destId="{EF992D9E-6FD6-4EE1-A8B8-C282EE55372E}" srcOrd="3" destOrd="0" presId="urn:microsoft.com/office/officeart/2008/layout/VerticalCurvedList"/>
    <dgm:cxn modelId="{2609B8A0-ECC2-4269-B4D6-B9036EF3F908}" type="presParOf" srcId="{706EB42D-E5F3-4809-8C44-2F4B33E097C5}" destId="{2B6F9AEC-AE3F-40AC-A2DD-4D36F855C0B4}" srcOrd="1" destOrd="0" presId="urn:microsoft.com/office/officeart/2008/layout/VerticalCurvedList"/>
    <dgm:cxn modelId="{38151D7A-E679-4BBD-AEE3-7B53A99C329D}" type="presParOf" srcId="{706EB42D-E5F3-4809-8C44-2F4B33E097C5}" destId="{C656C13A-241D-4266-8860-BD9A69A24E85}" srcOrd="2" destOrd="0" presId="urn:microsoft.com/office/officeart/2008/layout/VerticalCurvedList"/>
    <dgm:cxn modelId="{A9AEA0CB-EA3F-431C-A529-1C72A7AB7D68}" type="presParOf" srcId="{C656C13A-241D-4266-8860-BD9A69A24E85}" destId="{BBCA0B7E-087C-469B-9DA1-0FD71846947F}" srcOrd="0" destOrd="0" presId="urn:microsoft.com/office/officeart/2008/layout/VerticalCurvedList"/>
    <dgm:cxn modelId="{68C682B2-30AF-4B3C-B42B-604632A8C3F6}" type="presParOf" srcId="{706EB42D-E5F3-4809-8C44-2F4B33E097C5}" destId="{E13E9DCE-E67E-4E98-AEA2-C0045AD053C5}" srcOrd="3" destOrd="0" presId="urn:microsoft.com/office/officeart/2008/layout/VerticalCurvedList"/>
    <dgm:cxn modelId="{A3FBAB96-7584-4437-B6AE-C26FE5144520}" type="presParOf" srcId="{706EB42D-E5F3-4809-8C44-2F4B33E097C5}" destId="{C34FCDD5-57C3-4893-8A84-5DC9BF9641FA}" srcOrd="4" destOrd="0" presId="urn:microsoft.com/office/officeart/2008/layout/VerticalCurvedList"/>
    <dgm:cxn modelId="{427B8BF9-D86B-45E2-AF31-52FC6D167507}" type="presParOf" srcId="{C34FCDD5-57C3-4893-8A84-5DC9BF9641FA}" destId="{0B81AF3F-E595-464F-8CEA-2690AE6B2C85}" srcOrd="0" destOrd="0" presId="urn:microsoft.com/office/officeart/2008/layout/VerticalCurvedList"/>
    <dgm:cxn modelId="{F3E00799-8E9A-4CC4-BD0D-1AA15BB7C0D2}" type="presParOf" srcId="{706EB42D-E5F3-4809-8C44-2F4B33E097C5}" destId="{62F1A211-3DD0-4409-BF1C-62F29C83333F}" srcOrd="5" destOrd="0" presId="urn:microsoft.com/office/officeart/2008/layout/VerticalCurvedList"/>
    <dgm:cxn modelId="{9F00A397-7124-417F-B207-5C6D7BCE5AD3}" type="presParOf" srcId="{706EB42D-E5F3-4809-8C44-2F4B33E097C5}" destId="{EFCECA1E-9828-4CA9-8361-822B95D7D569}" srcOrd="6" destOrd="0" presId="urn:microsoft.com/office/officeart/2008/layout/VerticalCurvedList"/>
    <dgm:cxn modelId="{F2AD2283-F338-4539-80D6-22B8B5DD80FB}" type="presParOf" srcId="{EFCECA1E-9828-4CA9-8361-822B95D7D569}" destId="{715CAFCB-9F9D-45DA-AE6B-F57CD045D9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5CB25-57E6-4763-A120-3E73B0557123}" type="datetimeFigureOut">
              <a:rPr lang="en-US" smtClean="0"/>
              <a:pPr/>
              <a:t>10/13/2019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3B057-978C-440E-AF72-4EC2DF354D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6900"/>
            <a:ext cx="8531226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906713"/>
            <a:ext cx="8531226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79500"/>
            <a:ext cx="41925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1962"/>
            <a:ext cx="4192588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9500"/>
            <a:ext cx="41941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1962"/>
            <a:ext cx="4194175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600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6"/>
            <a:ext cx="5562600" cy="21272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1"/>
            <a:ext cx="1143000" cy="2286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79400" y="3733800"/>
            <a:ext cx="8559800" cy="0"/>
          </a:xfrm>
          <a:prstGeom prst="line">
            <a:avLst/>
          </a:prstGeom>
          <a:noFill/>
          <a:ln w="31750">
            <a:solidFill>
              <a:srgbClr val="0044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086600" y="914400"/>
            <a:ext cx="0" cy="5041900"/>
          </a:xfrm>
          <a:prstGeom prst="line">
            <a:avLst/>
          </a:prstGeom>
          <a:noFill/>
          <a:ln w="31750">
            <a:solidFill>
              <a:srgbClr val="D0A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>
            <a:lvl1pPr>
              <a:defRPr sz="3800">
                <a:solidFill>
                  <a:srgbClr val="00448C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5562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BB9814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7400" y="6400800"/>
            <a:ext cx="5029200" cy="320675"/>
          </a:xfrm>
        </p:spPr>
        <p:txBody>
          <a:bodyPr/>
          <a:lstStyle>
            <a:lvl1pPr>
              <a:defRPr sz="1000" b="0"/>
            </a:lvl1pPr>
          </a:lstStyle>
          <a:p>
            <a:pPr>
              <a:defRPr/>
            </a:pPr>
            <a:r>
              <a:rPr lang="en-US" dirty="0"/>
              <a:t>Authored by Sadaqatullah Khan sadaqatg@hotmail.com Not allowed to copy or use without author's prior approval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96200" y="6400800"/>
            <a:ext cx="1066800" cy="32385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3C377BE0-6FF8-4B08-BDCF-6209EF33BEC8}" type="slidenum">
              <a:rPr lang="ar-SA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7668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505200"/>
            <a:ext cx="4194048" cy="381000"/>
          </a:xfrm>
          <a:noFill/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886200"/>
            <a:ext cx="4194048" cy="25206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645152" y="3505200"/>
            <a:ext cx="4194048" cy="381000"/>
          </a:xfrm>
          <a:noFill/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645152" y="3886200"/>
            <a:ext cx="4194048" cy="25206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fld id="{FE36F029-BCEE-467C-9A4A-DDF87EC98E9D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DIFC - Dar Al Sharia Trainings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58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03300"/>
            <a:ext cx="8534400" cy="53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6" r:id="rId4"/>
    <p:sldLayoutId id="2147483657" r:id="rId5"/>
  </p:sldLayoutIdLst>
  <p:transition spd="med">
    <p:dissolv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63188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191000"/>
            <a:ext cx="8915400" cy="1905000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ISLAMIC </a:t>
            </a:r>
            <a:r>
              <a:rPr lang="en-US" alt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LEASING </a:t>
            </a:r>
            <a: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FINANCE – IJARAH</a:t>
            </a:r>
            <a: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SHARIAH AWARENESS</a:t>
            </a:r>
            <a:r>
              <a:rPr lang="en-US" altLang="en-US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SESSION ON             </a:t>
            </a:r>
            <a: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SIGNIFICANE </a:t>
            </a:r>
            <a:r>
              <a:rPr lang="en-US" alt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&amp; IMPACT </a:t>
            </a:r>
            <a: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OF SHARIAH </a:t>
            </a:r>
            <a:r>
              <a:rPr lang="en-US" alt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COMPLIANCE </a:t>
            </a:r>
            <a: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altLang="en-US" sz="26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Subtitle 1"/>
          <p:cNvSpPr>
            <a:spLocks noGrp="1"/>
          </p:cNvSpPr>
          <p:nvPr>
            <p:ph type="body" idx="1"/>
          </p:nvPr>
        </p:nvSpPr>
        <p:spPr>
          <a:xfrm>
            <a:off x="304800" y="2133601"/>
            <a:ext cx="8531226" cy="1905000"/>
          </a:xfrm>
        </p:spPr>
        <p:txBody>
          <a:bodyPr>
            <a:normAutofit fontScale="25000" lnSpcReduction="20000"/>
          </a:bodyPr>
          <a:lstStyle/>
          <a:p>
            <a:endParaRPr lang="en-US" altLang="en-US" sz="2400" b="1" dirty="0" smtClean="0"/>
          </a:p>
          <a:p>
            <a:pPr algn="ctr"/>
            <a:r>
              <a:rPr lang="en-US" altLang="en-US" sz="9600" b="1" dirty="0" smtClean="0">
                <a:solidFill>
                  <a:schemeClr val="tx1"/>
                </a:solidFill>
              </a:rPr>
              <a:t>Presented By:                       </a:t>
            </a:r>
          </a:p>
          <a:p>
            <a:pPr algn="ctr"/>
            <a:r>
              <a:rPr lang="en-US" altLang="en-US" sz="9600" b="1" dirty="0" smtClean="0">
                <a:solidFill>
                  <a:srgbClr val="063188"/>
                </a:solidFill>
              </a:rPr>
              <a:t>Sadaqat Khan,  </a:t>
            </a:r>
            <a:r>
              <a:rPr lang="fr-FR" altLang="en-US" sz="9600" b="1" dirty="0" smtClean="0">
                <a:solidFill>
                  <a:srgbClr val="063188"/>
                </a:solidFill>
                <a:cs typeface="Times New Roman" panose="02020603050405020304" pitchFamily="18" charset="0"/>
              </a:rPr>
              <a:t>Senior Exécutive VP</a:t>
            </a:r>
          </a:p>
          <a:p>
            <a:pPr algn="ctr" eaLnBrk="1" hangingPunct="1"/>
            <a:r>
              <a:rPr lang="fr-FR" altLang="en-US" sz="9600" b="1" dirty="0" smtClean="0">
                <a:solidFill>
                  <a:srgbClr val="063188"/>
                </a:solidFill>
                <a:cs typeface="Times New Roman" panose="02020603050405020304" pitchFamily="18" charset="0"/>
              </a:rPr>
              <a:t>Head of Sharia Advisory, Audit, Compliance &amp; Exécution </a:t>
            </a:r>
          </a:p>
          <a:p>
            <a:pPr algn="ctr" eaLnBrk="1" hangingPunct="1"/>
            <a:r>
              <a:rPr lang="en-US" altLang="en-US" sz="9600" b="1" dirty="0" smtClean="0">
                <a:solidFill>
                  <a:schemeClr val="accent6">
                    <a:lumMod val="75000"/>
                  </a:schemeClr>
                </a:solidFill>
              </a:rPr>
              <a:t>AlHuda Centre of Islamic Banking &amp; Economics (CIBE)</a:t>
            </a:r>
            <a:endParaRPr lang="fr-FR" altLang="en-US" sz="9600" b="1" dirty="0" smtClean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en-US" altLang="en-US" sz="2400" b="1" dirty="0" smtClean="0">
              <a:solidFill>
                <a:srgbClr val="00B050"/>
              </a:solidFill>
            </a:endParaRP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2550"/>
            <a:ext cx="2133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325"/>
            <a:ext cx="3048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2188"/>
            <a:ext cx="4648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97658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28601"/>
            <a:ext cx="8531226" cy="685799"/>
          </a:xfrm>
        </p:spPr>
        <p:txBody>
          <a:bodyPr>
            <a:noAutofit/>
          </a:bodyPr>
          <a:lstStyle/>
          <a:p>
            <a:endParaRPr lang="en-US" sz="2800" b="1" u="sng" dirty="0" smtClean="0"/>
          </a:p>
          <a:p>
            <a:endParaRPr lang="en-US" sz="2800" b="1" u="sng" dirty="0"/>
          </a:p>
          <a:p>
            <a:r>
              <a:rPr lang="en-US" sz="2800" b="1" dirty="0" smtClean="0">
                <a:solidFill>
                  <a:srgbClr val="063188"/>
                </a:solidFill>
              </a:rPr>
              <a:t>Significance </a:t>
            </a:r>
            <a:r>
              <a:rPr lang="en-US" sz="2800" b="1" dirty="0">
                <a:solidFill>
                  <a:srgbClr val="063188"/>
                </a:solidFill>
              </a:rPr>
              <a:t>&amp; impact of maintaining Sharia Compliance </a:t>
            </a:r>
            <a:endParaRPr lang="en-US" sz="2800" dirty="0">
              <a:solidFill>
                <a:srgbClr val="063188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51162582"/>
              </p:ext>
            </p:extLst>
          </p:nvPr>
        </p:nvGraphicFramePr>
        <p:xfrm>
          <a:off x="320842" y="2286000"/>
          <a:ext cx="8594558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304800" y="1295400"/>
            <a:ext cx="87630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bg1"/>
                </a:solidFill>
              </a:rPr>
              <a:t>Achieving the satisfaction / confidence level of the </a:t>
            </a:r>
          </a:p>
        </p:txBody>
      </p:sp>
    </p:spTree>
    <p:extLst>
      <p:ext uri="{BB962C8B-B14F-4D97-AF65-F5344CB8AC3E}">
        <p14:creationId xmlns:p14="http://schemas.microsoft.com/office/powerpoint/2010/main" val="53363575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Significance &amp; impact of Shariah Compliance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419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Significance &amp; impact of maintaining Sharia Compliance at the highest level </a:t>
            </a:r>
          </a:p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9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Religious Obligations:</a:t>
            </a:r>
          </a:p>
          <a:p>
            <a:pPr marL="0" indent="0">
              <a:buNone/>
            </a:pPr>
            <a:endParaRPr lang="en-US" sz="3200" b="1" u="sng" dirty="0" smtClean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importantly, fulfilling the “Religious Obligations”, towards implementing the Shariah Rules &amp; Principals rightly.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8544707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304800"/>
            <a:ext cx="8839200" cy="609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SHARIAH RESTRICTION ON IJARAH FINANCING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554990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9800" b="1" dirty="0" smtClean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98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98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permitted to provide </a:t>
            </a:r>
            <a:r>
              <a:rPr lang="en-US" sz="9800" b="1" dirty="0" err="1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98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financing to </a:t>
            </a:r>
            <a:r>
              <a:rPr lang="en-US" sz="98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 </a:t>
            </a:r>
            <a:r>
              <a:rPr lang="en-US" sz="98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repugnant / non-compliant business activities: </a:t>
            </a:r>
            <a:endParaRPr lang="en-US" sz="9800" b="1" dirty="0" smtClean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9800" b="1" dirty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98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 in all kinds of Alcohol/Liquors/wine etc</a:t>
            </a:r>
            <a:r>
              <a:rPr lang="en-US" sz="98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914400" lvl="2" indent="0">
              <a:buNone/>
            </a:pPr>
            <a:endParaRPr lang="en-US" sz="9800" b="1" dirty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98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 in Pork or its </a:t>
            </a:r>
            <a:r>
              <a:rPr lang="en-US" sz="98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by-products</a:t>
            </a:r>
          </a:p>
          <a:p>
            <a:pPr marL="914400" lvl="2" indent="0">
              <a:buNone/>
            </a:pPr>
            <a:endParaRPr lang="en-US" sz="9800" b="1" dirty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98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 in Tobacco or its products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-152400"/>
            <a:ext cx="9144000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589265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304800"/>
            <a:ext cx="8839200" cy="609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SHARIAH RESTRICTION ON IJARAH FINANCING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55499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 </a:t>
            </a:r>
            <a:r>
              <a:rPr lang="en-US" sz="112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repugnant / non-compliant business activities: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1200" b="1" dirty="0" smtClean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2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Gambling </a:t>
            </a:r>
            <a:r>
              <a:rPr lang="en-US" sz="112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Casinos / Night clubs etc</a:t>
            </a:r>
            <a:r>
              <a:rPr lang="en-US" sz="112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1200" b="1" dirty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2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Adult Entertainment / Pornography </a:t>
            </a:r>
            <a:endParaRPr lang="en-US" sz="11200" b="1" dirty="0" smtClean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11200" b="1" dirty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2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Services dealing in </a:t>
            </a:r>
            <a:r>
              <a:rPr lang="en-US" sz="112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</a:t>
            </a:r>
          </a:p>
          <a:p>
            <a:pPr marL="914400" lvl="2" indent="0">
              <a:buNone/>
            </a:pPr>
            <a:endParaRPr lang="en-US" sz="11200" b="1" dirty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200" b="1" dirty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Conventional Insurance Cos</a:t>
            </a:r>
            <a:r>
              <a:rPr lang="en-US" sz="11200" b="1" dirty="0" smtClean="0">
                <a:solidFill>
                  <a:srgbClr val="063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1200" b="1" dirty="0">
              <a:solidFill>
                <a:srgbClr val="0631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200" b="1" dirty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other Sharia repugnant businesses 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-152400"/>
            <a:ext cx="9144000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9674293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347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>
              <a:defRPr/>
            </a:pPr>
            <a:fld id="{FE36F029-BCEE-467C-9A4A-DDF87EC98E9D}" type="slidenum">
              <a:rPr lang="ar-SA" smtClean="0"/>
              <a:pPr algn="ctr">
                <a:defRPr/>
              </a:pPr>
              <a:t>14</a:t>
            </a:fld>
            <a:endParaRPr lang="en-US" dirty="0"/>
          </a:p>
        </p:txBody>
      </p:sp>
      <p:sp>
        <p:nvSpPr>
          <p:cNvPr id="31" name="Left Arrow 30"/>
          <p:cNvSpPr/>
          <p:nvPr/>
        </p:nvSpPr>
        <p:spPr>
          <a:xfrm>
            <a:off x="4693185" y="1351215"/>
            <a:ext cx="4006514" cy="661489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Promise </a:t>
            </a: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</a:rPr>
              <a:t>Lease by Customer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3490" y="2055036"/>
            <a:ext cx="2217737" cy="1181362"/>
          </a:xfrm>
          <a:prstGeom prst="rect">
            <a:avLst/>
          </a:prstGeom>
          <a:solidFill>
            <a:srgbClr val="0029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/>
              <a:t>IFI / Bank</a:t>
            </a:r>
            <a:endParaRPr lang="en-US" sz="2800" b="1" dirty="0"/>
          </a:p>
          <a:p>
            <a:pPr algn="ctr">
              <a:defRPr/>
            </a:pPr>
            <a:r>
              <a:rPr lang="en-US" sz="2800" b="1" dirty="0"/>
              <a:t>(Lessor)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566099" y="2099763"/>
            <a:ext cx="2133600" cy="11813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/>
              <a:t>Customer</a:t>
            </a:r>
            <a:endParaRPr lang="en-US" sz="2800" b="1" dirty="0"/>
          </a:p>
          <a:p>
            <a:pPr algn="ctr">
              <a:defRPr/>
            </a:pPr>
            <a:r>
              <a:rPr lang="en-US" sz="2800" b="1" dirty="0"/>
              <a:t>(Lessee)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763589" y="4431504"/>
            <a:ext cx="2400673" cy="1207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/>
              <a:t>Seller of Asset</a:t>
            </a:r>
            <a:endParaRPr lang="en-US" sz="2800" b="1" dirty="0"/>
          </a:p>
        </p:txBody>
      </p:sp>
      <p:cxnSp>
        <p:nvCxnSpPr>
          <p:cNvPr id="19" name="Elbow Connector 18"/>
          <p:cNvCxnSpPr/>
          <p:nvPr/>
        </p:nvCxnSpPr>
        <p:spPr bwMode="auto">
          <a:xfrm rot="10800000">
            <a:off x="1790326" y="3288304"/>
            <a:ext cx="1973263" cy="1943100"/>
          </a:xfrm>
          <a:prstGeom prst="bentConnector2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>
            <a:off x="2774308" y="2317715"/>
            <a:ext cx="3733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 bwMode="auto">
          <a:xfrm>
            <a:off x="1990684" y="3389145"/>
            <a:ext cx="2328863" cy="1010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Purchase of Asset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601779" y="2333555"/>
            <a:ext cx="2182813" cy="283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Lease </a:t>
            </a:r>
            <a:r>
              <a:rPr lang="en-US" sz="2000" b="1" dirty="0">
                <a:solidFill>
                  <a:schemeClr val="tx1"/>
                </a:solidFill>
              </a:rPr>
              <a:t>Agreement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996094" y="4056749"/>
            <a:ext cx="1905000" cy="189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Payment </a:t>
            </a:r>
            <a:r>
              <a:rPr lang="en-US" b="1" dirty="0">
                <a:solidFill>
                  <a:schemeClr val="tx1"/>
                </a:solidFill>
              </a:rPr>
              <a:t>of Price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723188" y="2892158"/>
            <a:ext cx="3733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2723188" y="3048218"/>
            <a:ext cx="3842911" cy="313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Payment </a:t>
            </a:r>
            <a:r>
              <a:rPr lang="en-US" sz="2000" b="1" dirty="0">
                <a:solidFill>
                  <a:schemeClr val="tx1"/>
                </a:solidFill>
              </a:rPr>
              <a:t>of Lease </a:t>
            </a:r>
            <a:r>
              <a:rPr lang="en-US" sz="2000" b="1" dirty="0" smtClean="0">
                <a:solidFill>
                  <a:schemeClr val="tx1"/>
                </a:solidFill>
              </a:rPr>
              <a:t>Rental by Lessee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453490" y="1275808"/>
            <a:ext cx="3963461" cy="70256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Transfer of assets to customer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at the end of Lease Period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01430" y="1471258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1</a:t>
            </a:r>
            <a:endParaRPr lang="en-US" sz="1100" b="1" dirty="0"/>
          </a:p>
        </p:txBody>
      </p:sp>
      <p:sp>
        <p:nvSpPr>
          <p:cNvPr id="27" name="Rectangle 26"/>
          <p:cNvSpPr/>
          <p:nvPr/>
        </p:nvSpPr>
        <p:spPr>
          <a:xfrm>
            <a:off x="3844925" y="1466115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5</a:t>
            </a:r>
            <a:endParaRPr lang="en-US" sz="1100" b="1" dirty="0"/>
          </a:p>
        </p:txBody>
      </p:sp>
      <p:sp>
        <p:nvSpPr>
          <p:cNvPr id="28" name="Rectangle 27"/>
          <p:cNvSpPr/>
          <p:nvPr/>
        </p:nvSpPr>
        <p:spPr>
          <a:xfrm>
            <a:off x="5699288" y="2203415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3</a:t>
            </a:r>
            <a:endParaRPr lang="en-US" sz="1100" b="1" dirty="0"/>
          </a:p>
        </p:txBody>
      </p:sp>
      <p:sp>
        <p:nvSpPr>
          <p:cNvPr id="29" name="Rectangle 28"/>
          <p:cNvSpPr/>
          <p:nvPr/>
        </p:nvSpPr>
        <p:spPr>
          <a:xfrm>
            <a:off x="3452734" y="2771896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4</a:t>
            </a:r>
            <a:endParaRPr lang="en-US" sz="1100" b="1" dirty="0"/>
          </a:p>
        </p:txBody>
      </p:sp>
      <p:sp>
        <p:nvSpPr>
          <p:cNvPr id="30" name="Rectangle 29"/>
          <p:cNvSpPr/>
          <p:nvPr/>
        </p:nvSpPr>
        <p:spPr>
          <a:xfrm>
            <a:off x="1698212" y="4874752"/>
            <a:ext cx="288483" cy="3566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2</a:t>
            </a:r>
            <a:endParaRPr lang="en-US" sz="1100" b="1" dirty="0"/>
          </a:p>
        </p:txBody>
      </p:sp>
      <p:sp>
        <p:nvSpPr>
          <p:cNvPr id="39" name="Rectangle 38"/>
          <p:cNvSpPr/>
          <p:nvPr/>
        </p:nvSpPr>
        <p:spPr>
          <a:xfrm>
            <a:off x="0" y="13122"/>
            <a:ext cx="9144000" cy="7871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Islamic leasing – Ijarah Product structure &amp; Process flow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085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25" grpId="0"/>
      <p:bldP spid="35" grpId="0"/>
      <p:bldP spid="37" grpId="0"/>
      <p:bldP spid="21" grpId="0" animBg="1"/>
      <p:bldP spid="23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Shariah</a:t>
            </a:r>
            <a:r>
              <a:rPr lang="en-US" sz="3200" dirty="0"/>
              <a:t> </a:t>
            </a:r>
            <a:r>
              <a:rPr lang="en-US" sz="3200" dirty="0" smtClean="0"/>
              <a:t>Compliant Process flow of </a:t>
            </a:r>
            <a:r>
              <a:rPr lang="en-US" sz="3200" dirty="0" err="1" smtClean="0"/>
              <a:t>Ijarah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Promise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Lease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Customer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 of Asset by the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Payment of price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possession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assets by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Execution of Lease Agreement: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Between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Customer for agreed Lease Period &amp;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Rentals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Payment of Fixed &amp; Variable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Rentals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Customer to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 of Asset ownership to Customer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At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end lease period by way of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Sale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deed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Islamic 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298403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447800"/>
            <a:ext cx="6934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Thank you 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for </a:t>
            </a:r>
            <a:r>
              <a:rPr lang="fr-F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your Attention</a:t>
            </a:r>
            <a:endParaRPr lang="en-US" sz="4000" b="1" dirty="0" smtClean="0"/>
          </a:p>
          <a:p>
            <a:pPr algn="ctr"/>
            <a:endParaRPr lang="en-US" altLang="en-US" sz="2000" b="1" dirty="0" smtClean="0"/>
          </a:p>
          <a:p>
            <a:pPr algn="ctr"/>
            <a:endParaRPr lang="en-US" altLang="en-US" sz="2000" b="1" dirty="0" smtClean="0"/>
          </a:p>
          <a:p>
            <a:pPr algn="ctr"/>
            <a:r>
              <a:rPr lang="en-US" altLang="en-US" sz="2000" b="1" dirty="0" smtClean="0"/>
              <a:t>Sadaqat </a:t>
            </a:r>
            <a:r>
              <a:rPr lang="en-US" altLang="en-US" sz="2000" b="1" dirty="0"/>
              <a:t>Khan,  </a:t>
            </a:r>
            <a:r>
              <a:rPr lang="fr-FR" altLang="en-US" sz="2000" b="1" dirty="0">
                <a:cs typeface="Times New Roman" panose="02020603050405020304" pitchFamily="18" charset="0"/>
              </a:rPr>
              <a:t>Senior Exécutive VP</a:t>
            </a:r>
          </a:p>
          <a:p>
            <a:pPr algn="ctr"/>
            <a:r>
              <a:rPr lang="fr-FR" altLang="en-US" b="1" dirty="0">
                <a:cs typeface="Times New Roman" panose="02020603050405020304" pitchFamily="18" charset="0"/>
              </a:rPr>
              <a:t>Head of Sharia Advisory, Audit, Compliance &amp; Exécution </a:t>
            </a:r>
          </a:p>
          <a:p>
            <a:pPr algn="ctr"/>
            <a:r>
              <a:rPr lang="en-US" altLang="en-US" b="1" dirty="0"/>
              <a:t>AlHuda Centre of Islamic Banking &amp; Economics (CIBE)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828800" y="3733799"/>
            <a:ext cx="6096000" cy="453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Authored by Sadaqatullah Khan sadaqatg@hotmail.com </a:t>
            </a:r>
            <a:endParaRPr lang="en-US" altLang="en-US" b="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It is Not </a:t>
            </a:r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allowed to copy or use </a:t>
            </a:r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contents of this presentation without </a:t>
            </a:r>
            <a:r>
              <a:rPr lang="en-US" altLang="en-US" b="0" dirty="0">
                <a:solidFill>
                  <a:srgbClr val="FF0000"/>
                </a:solidFill>
                <a:latin typeface="Century Gothic" panose="020B0502020202020204" pitchFamily="34" charset="0"/>
              </a:rPr>
              <a:t>author's prior </a:t>
            </a:r>
            <a:r>
              <a:rPr lang="en-US" altLang="en-US" b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permission</a:t>
            </a:r>
            <a:endParaRPr lang="en-US" altLang="en-US" b="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061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657225"/>
            <a:ext cx="8534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Significance &amp; impact of Shariah Compliance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1066800" y="1905000"/>
            <a:ext cx="7315200" cy="2667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Compliance </a:t>
            </a:r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is;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identity </a:t>
            </a:r>
            <a:r>
              <a:rPr lang="en-US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Islamic Finance</a:t>
            </a:r>
          </a:p>
        </p:txBody>
      </p:sp>
    </p:spTree>
    <p:extLst>
      <p:ext uri="{BB962C8B-B14F-4D97-AF65-F5344CB8AC3E}">
        <p14:creationId xmlns:p14="http://schemas.microsoft.com/office/powerpoint/2010/main" val="221461869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23" y="292101"/>
            <a:ext cx="8531226" cy="622299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Significance &amp; impact of </a:t>
            </a:r>
            <a:r>
              <a:rPr lang="en-US" sz="3200" dirty="0" err="1"/>
              <a:t>Shariah</a:t>
            </a:r>
            <a:r>
              <a:rPr lang="en-US" sz="3200" dirty="0"/>
              <a:t> </a:t>
            </a:r>
            <a:r>
              <a:rPr lang="en-US" sz="3200" dirty="0" smtClean="0"/>
              <a:t>Compliance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 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DIFC - Dar Al Sharia Trainings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CFE-4915-4466-9522-A563F2BED46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39433999"/>
              </p:ext>
            </p:extLst>
          </p:nvPr>
        </p:nvGraphicFramePr>
        <p:xfrm>
          <a:off x="392664" y="1066800"/>
          <a:ext cx="8598936" cy="4841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33847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Significance &amp; impact of Shariah Compliance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48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Significance &amp; impact of maintaining Sharia Compliance at the highest level. 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Transaction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considered as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Compliant? </a:t>
            </a:r>
          </a:p>
          <a:p>
            <a:pPr marL="0" indent="0">
              <a:buNone/>
            </a:pPr>
            <a:endParaRPr lang="en-US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Completed by applying: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Rules and Principles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steps,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determined by Sharia Supervisory Board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6833381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/>
          <p:cNvSpPr txBox="1">
            <a:spLocks/>
          </p:cNvSpPr>
          <p:nvPr/>
        </p:nvSpPr>
        <p:spPr>
          <a:xfrm>
            <a:off x="0" y="152400"/>
            <a:ext cx="85344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 cap="none" baseline="0">
                <a:solidFill>
                  <a:srgbClr val="063188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3200" u="sng" dirty="0" smtClean="0"/>
              <a:t>Significance &amp; impact of </a:t>
            </a:r>
            <a:r>
              <a:rPr lang="en-US" sz="3200" u="sng" dirty="0" err="1" smtClean="0"/>
              <a:t>Shariah</a:t>
            </a:r>
            <a:r>
              <a:rPr lang="en-US" sz="3200" u="sng" dirty="0" smtClean="0"/>
              <a:t> Compliance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419601" y="2133600"/>
            <a:ext cx="4695824" cy="2133600"/>
          </a:xfrm>
          <a:custGeom>
            <a:avLst/>
            <a:gdLst>
              <a:gd name="connsiteX0" fmla="*/ 0 w 5477827"/>
              <a:gd name="connsiteY0" fmla="*/ 241846 h 1934765"/>
              <a:gd name="connsiteX1" fmla="*/ 4510445 w 5477827"/>
              <a:gd name="connsiteY1" fmla="*/ 241846 h 1934765"/>
              <a:gd name="connsiteX2" fmla="*/ 4510445 w 5477827"/>
              <a:gd name="connsiteY2" fmla="*/ 0 h 1934765"/>
              <a:gd name="connsiteX3" fmla="*/ 5477827 w 5477827"/>
              <a:gd name="connsiteY3" fmla="*/ 967383 h 1934765"/>
              <a:gd name="connsiteX4" fmla="*/ 4510445 w 5477827"/>
              <a:gd name="connsiteY4" fmla="*/ 1934765 h 1934765"/>
              <a:gd name="connsiteX5" fmla="*/ 4510445 w 5477827"/>
              <a:gd name="connsiteY5" fmla="*/ 1692919 h 1934765"/>
              <a:gd name="connsiteX6" fmla="*/ 0 w 5477827"/>
              <a:gd name="connsiteY6" fmla="*/ 1692919 h 1934765"/>
              <a:gd name="connsiteX7" fmla="*/ 0 w 5477827"/>
              <a:gd name="connsiteY7" fmla="*/ 241846 h 193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7827" h="1934765">
                <a:moveTo>
                  <a:pt x="0" y="241846"/>
                </a:moveTo>
                <a:lnTo>
                  <a:pt x="4510445" y="241846"/>
                </a:lnTo>
                <a:lnTo>
                  <a:pt x="4510445" y="0"/>
                </a:lnTo>
                <a:lnTo>
                  <a:pt x="5477827" y="967383"/>
                </a:lnTo>
                <a:lnTo>
                  <a:pt x="4510445" y="1934765"/>
                </a:lnTo>
                <a:lnTo>
                  <a:pt x="4510445" y="1692919"/>
                </a:lnTo>
                <a:lnTo>
                  <a:pt x="0" y="1692919"/>
                </a:lnTo>
                <a:lnTo>
                  <a:pt x="0" y="241846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90000"/>
            </a:schemeClr>
          </a:solidFill>
          <a:scene3d>
            <a:camera prst="isometricOffAxis2Left" zoom="95000"/>
            <a:lightRig rig="flat" dir="t"/>
          </a:scene3d>
          <a:sp3d z="-400500" extrusionH="63500" contourW="12700" prstMaterial="matte">
            <a:contourClr>
              <a:schemeClr val="lt1"/>
            </a:contourClr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248831" rIns="732522" bIns="248831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1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6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defining Shariah compliant procedures &amp;  policies </a:t>
            </a:r>
            <a:endParaRPr lang="en-US" sz="26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371" y="1524000"/>
            <a:ext cx="4572000" cy="2121841"/>
          </a:xfrm>
          <a:custGeom>
            <a:avLst/>
            <a:gdLst>
              <a:gd name="connsiteX0" fmla="*/ 0 w 3651885"/>
              <a:gd name="connsiteY0" fmla="*/ 322467 h 1934765"/>
              <a:gd name="connsiteX1" fmla="*/ 322467 w 3651885"/>
              <a:gd name="connsiteY1" fmla="*/ 0 h 1934765"/>
              <a:gd name="connsiteX2" fmla="*/ 3329418 w 3651885"/>
              <a:gd name="connsiteY2" fmla="*/ 0 h 1934765"/>
              <a:gd name="connsiteX3" fmla="*/ 3651885 w 3651885"/>
              <a:gd name="connsiteY3" fmla="*/ 322467 h 1934765"/>
              <a:gd name="connsiteX4" fmla="*/ 3651885 w 3651885"/>
              <a:gd name="connsiteY4" fmla="*/ 1612298 h 1934765"/>
              <a:gd name="connsiteX5" fmla="*/ 3329418 w 3651885"/>
              <a:gd name="connsiteY5" fmla="*/ 1934765 h 1934765"/>
              <a:gd name="connsiteX6" fmla="*/ 322467 w 3651885"/>
              <a:gd name="connsiteY6" fmla="*/ 1934765 h 1934765"/>
              <a:gd name="connsiteX7" fmla="*/ 0 w 3651885"/>
              <a:gd name="connsiteY7" fmla="*/ 1612298 h 1934765"/>
              <a:gd name="connsiteX8" fmla="*/ 0 w 3651885"/>
              <a:gd name="connsiteY8" fmla="*/ 322467 h 193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885" h="1934765">
                <a:moveTo>
                  <a:pt x="0" y="322467"/>
                </a:moveTo>
                <a:cubicBezTo>
                  <a:pt x="0" y="144373"/>
                  <a:pt x="144373" y="0"/>
                  <a:pt x="322467" y="0"/>
                </a:cubicBezTo>
                <a:lnTo>
                  <a:pt x="3329418" y="0"/>
                </a:lnTo>
                <a:cubicBezTo>
                  <a:pt x="3507512" y="0"/>
                  <a:pt x="3651885" y="144373"/>
                  <a:pt x="3651885" y="322467"/>
                </a:cubicBezTo>
                <a:lnTo>
                  <a:pt x="3651885" y="1612298"/>
                </a:lnTo>
                <a:cubicBezTo>
                  <a:pt x="3651885" y="1790392"/>
                  <a:pt x="3507512" y="1934765"/>
                  <a:pt x="3329418" y="1934765"/>
                </a:cubicBezTo>
                <a:lnTo>
                  <a:pt x="322467" y="1934765"/>
                </a:lnTo>
                <a:cubicBezTo>
                  <a:pt x="144373" y="1934765"/>
                  <a:pt x="0" y="1790392"/>
                  <a:pt x="0" y="1612298"/>
                </a:cubicBezTo>
                <a:lnTo>
                  <a:pt x="0" y="322467"/>
                </a:lnTo>
                <a:close/>
              </a:path>
            </a:pathLst>
          </a:custGeom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837" tIns="130642" rIns="166837" bIns="13064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&amp; Responsibilities of the IFI’s Management</a:t>
            </a:r>
            <a:endParaRPr lang="en-US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614362" y="4778030"/>
            <a:ext cx="4571999" cy="1676400"/>
          </a:xfrm>
          <a:custGeom>
            <a:avLst/>
            <a:gdLst>
              <a:gd name="connsiteX0" fmla="*/ 0 w 5477827"/>
              <a:gd name="connsiteY0" fmla="*/ 241846 h 1934765"/>
              <a:gd name="connsiteX1" fmla="*/ 4510445 w 5477827"/>
              <a:gd name="connsiteY1" fmla="*/ 241846 h 1934765"/>
              <a:gd name="connsiteX2" fmla="*/ 4510445 w 5477827"/>
              <a:gd name="connsiteY2" fmla="*/ 0 h 1934765"/>
              <a:gd name="connsiteX3" fmla="*/ 5477827 w 5477827"/>
              <a:gd name="connsiteY3" fmla="*/ 967383 h 1934765"/>
              <a:gd name="connsiteX4" fmla="*/ 4510445 w 5477827"/>
              <a:gd name="connsiteY4" fmla="*/ 1934765 h 1934765"/>
              <a:gd name="connsiteX5" fmla="*/ 4510445 w 5477827"/>
              <a:gd name="connsiteY5" fmla="*/ 1692919 h 1934765"/>
              <a:gd name="connsiteX6" fmla="*/ 0 w 5477827"/>
              <a:gd name="connsiteY6" fmla="*/ 1692919 h 1934765"/>
              <a:gd name="connsiteX7" fmla="*/ 0 w 5477827"/>
              <a:gd name="connsiteY7" fmla="*/ 241846 h 193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7827" h="1934765">
                <a:moveTo>
                  <a:pt x="0" y="241846"/>
                </a:moveTo>
                <a:lnTo>
                  <a:pt x="4510445" y="241846"/>
                </a:lnTo>
                <a:lnTo>
                  <a:pt x="4510445" y="0"/>
                </a:lnTo>
                <a:lnTo>
                  <a:pt x="5477827" y="967383"/>
                </a:lnTo>
                <a:lnTo>
                  <a:pt x="4510445" y="1934765"/>
                </a:lnTo>
                <a:lnTo>
                  <a:pt x="4510445" y="1692919"/>
                </a:lnTo>
                <a:lnTo>
                  <a:pt x="0" y="1692919"/>
                </a:lnTo>
                <a:lnTo>
                  <a:pt x="0" y="241846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90000"/>
            </a:schemeClr>
          </a:solidFill>
          <a:scene3d>
            <a:camera prst="isometricOffAxis2Left" zoom="95000"/>
            <a:lightRig rig="flat" dir="t"/>
          </a:scene3d>
          <a:sp3d z="-400500" extrusionH="63500" contourW="12700" prstMaterial="matte">
            <a:contourClr>
              <a:schemeClr val="lt1"/>
            </a:contourClr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257086" rIns="740777" bIns="257086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8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providing Shariah Training to staff </a:t>
            </a:r>
            <a:endParaRPr lang="en-US" sz="28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4287" y="3935819"/>
            <a:ext cx="4786313" cy="2518611"/>
          </a:xfrm>
          <a:custGeom>
            <a:avLst/>
            <a:gdLst>
              <a:gd name="connsiteX0" fmla="*/ 0 w 3651885"/>
              <a:gd name="connsiteY0" fmla="*/ 322467 h 1934765"/>
              <a:gd name="connsiteX1" fmla="*/ 322467 w 3651885"/>
              <a:gd name="connsiteY1" fmla="*/ 0 h 1934765"/>
              <a:gd name="connsiteX2" fmla="*/ 3329418 w 3651885"/>
              <a:gd name="connsiteY2" fmla="*/ 0 h 1934765"/>
              <a:gd name="connsiteX3" fmla="*/ 3651885 w 3651885"/>
              <a:gd name="connsiteY3" fmla="*/ 322467 h 1934765"/>
              <a:gd name="connsiteX4" fmla="*/ 3651885 w 3651885"/>
              <a:gd name="connsiteY4" fmla="*/ 1612298 h 1934765"/>
              <a:gd name="connsiteX5" fmla="*/ 3329418 w 3651885"/>
              <a:gd name="connsiteY5" fmla="*/ 1934765 h 1934765"/>
              <a:gd name="connsiteX6" fmla="*/ 322467 w 3651885"/>
              <a:gd name="connsiteY6" fmla="*/ 1934765 h 1934765"/>
              <a:gd name="connsiteX7" fmla="*/ 0 w 3651885"/>
              <a:gd name="connsiteY7" fmla="*/ 1612298 h 1934765"/>
              <a:gd name="connsiteX8" fmla="*/ 0 w 3651885"/>
              <a:gd name="connsiteY8" fmla="*/ 322467 h 193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885" h="1934765">
                <a:moveTo>
                  <a:pt x="0" y="322467"/>
                </a:moveTo>
                <a:cubicBezTo>
                  <a:pt x="0" y="144373"/>
                  <a:pt x="144373" y="0"/>
                  <a:pt x="322467" y="0"/>
                </a:cubicBezTo>
                <a:lnTo>
                  <a:pt x="3329418" y="0"/>
                </a:lnTo>
                <a:cubicBezTo>
                  <a:pt x="3507512" y="0"/>
                  <a:pt x="3651885" y="144373"/>
                  <a:pt x="3651885" y="322467"/>
                </a:cubicBezTo>
                <a:lnTo>
                  <a:pt x="3651885" y="1612298"/>
                </a:lnTo>
                <a:cubicBezTo>
                  <a:pt x="3651885" y="1790392"/>
                  <a:pt x="3507512" y="1934765"/>
                  <a:pt x="3329418" y="1934765"/>
                </a:cubicBezTo>
                <a:lnTo>
                  <a:pt x="322467" y="1934765"/>
                </a:lnTo>
                <a:cubicBezTo>
                  <a:pt x="144373" y="1934765"/>
                  <a:pt x="0" y="1790392"/>
                  <a:pt x="0" y="1612298"/>
                </a:cubicBezTo>
                <a:lnTo>
                  <a:pt x="0" y="322467"/>
                </a:lnTo>
                <a:close/>
              </a:path>
            </a:pathLst>
          </a:custGeom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837" tIns="130642" rIns="166837" bIns="130642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ensure implementation of Shariah Rules and Principles, relating to the products </a:t>
            </a:r>
            <a:endParaRPr lang="en-US" sz="2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845469" y="3213099"/>
            <a:ext cx="6096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287" y="644276"/>
            <a:ext cx="9144000" cy="5749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/>
          </a:p>
          <a:p>
            <a:pPr algn="ctr"/>
            <a:r>
              <a:rPr lang="en-US" sz="2400" b="1" dirty="0" smtClean="0"/>
              <a:t>Islamic </a:t>
            </a:r>
            <a:r>
              <a:rPr lang="en-US" sz="24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26055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546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dirty="0"/>
              <a:t>Significance &amp; impact of </a:t>
            </a:r>
            <a:r>
              <a:rPr lang="en-US" sz="3200" u="sng" dirty="0" smtClean="0"/>
              <a:t>Shariah </a:t>
            </a:r>
            <a:r>
              <a:rPr lang="en-US" sz="3200" u="sng" dirty="0"/>
              <a:t>Compliance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295399"/>
            <a:ext cx="8534400" cy="4953001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&amp; Responsibilities of the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manage/ensure implementation of Shariah Rules and Principles, relating to the products &amp; services, as determined by the IFI’s </a:t>
            </a:r>
            <a:r>
              <a:rPr lang="en-US" sz="28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 Supervisory Board.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defining Shariah compliant procedures &amp;  policies, in line with SSB guidance;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providing Shariah Training to staff 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000" b="1" dirty="0"/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76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/>
          </a:p>
          <a:p>
            <a:pPr algn="ctr"/>
            <a:r>
              <a:rPr lang="en-US" sz="2400" b="1" dirty="0" smtClean="0"/>
              <a:t>Islamic </a:t>
            </a:r>
            <a:r>
              <a:rPr lang="en-US" sz="24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1423119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142374" y="4223812"/>
            <a:ext cx="8991600" cy="1203033"/>
          </a:xfrm>
          <a:custGeom>
            <a:avLst/>
            <a:gdLst>
              <a:gd name="connsiteX0" fmla="*/ 0 w 8991600"/>
              <a:gd name="connsiteY0" fmla="*/ 0 h 1255117"/>
              <a:gd name="connsiteX1" fmla="*/ 8991600 w 8991600"/>
              <a:gd name="connsiteY1" fmla="*/ 0 h 1255117"/>
              <a:gd name="connsiteX2" fmla="*/ 8991600 w 8991600"/>
              <a:gd name="connsiteY2" fmla="*/ 1255117 h 1255117"/>
              <a:gd name="connsiteX3" fmla="*/ 0 w 8991600"/>
              <a:gd name="connsiteY3" fmla="*/ 1255117 h 1255117"/>
              <a:gd name="connsiteX4" fmla="*/ 0 w 8991600"/>
              <a:gd name="connsiteY4" fmla="*/ 0 h 125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1600" h="1255117">
                <a:moveTo>
                  <a:pt x="0" y="0"/>
                </a:moveTo>
                <a:lnTo>
                  <a:pt x="8991600" y="0"/>
                </a:lnTo>
                <a:lnTo>
                  <a:pt x="8991600" y="1255117"/>
                </a:lnTo>
                <a:lnTo>
                  <a:pt x="0" y="12551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170688" rIns="170688" bIns="748042" numCol="1" spcCol="1270" anchor="ctr" anchorCtr="0"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 smtClean="0"/>
              <a:t>Regular </a:t>
            </a:r>
            <a:r>
              <a:rPr lang="en-US" sz="3200" b="1" dirty="0"/>
              <a:t>Sharia review of business activities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/>
              <a:t>Sharia Audit of financial transactions</a:t>
            </a:r>
          </a:p>
        </p:txBody>
      </p:sp>
      <p:sp>
        <p:nvSpPr>
          <p:cNvPr id="10" name="Freeform 9"/>
          <p:cNvSpPr/>
          <p:nvPr/>
        </p:nvSpPr>
        <p:spPr>
          <a:xfrm>
            <a:off x="152400" y="5426845"/>
            <a:ext cx="8981574" cy="648978"/>
          </a:xfrm>
          <a:custGeom>
            <a:avLst/>
            <a:gdLst>
              <a:gd name="connsiteX0" fmla="*/ 0 w 4495800"/>
              <a:gd name="connsiteY0" fmla="*/ 0 h 577353"/>
              <a:gd name="connsiteX1" fmla="*/ 4495800 w 4495800"/>
              <a:gd name="connsiteY1" fmla="*/ 0 h 577353"/>
              <a:gd name="connsiteX2" fmla="*/ 4495800 w 4495800"/>
              <a:gd name="connsiteY2" fmla="*/ 577353 h 577353"/>
              <a:gd name="connsiteX3" fmla="*/ 0 w 4495800"/>
              <a:gd name="connsiteY3" fmla="*/ 577353 h 577353"/>
              <a:gd name="connsiteX4" fmla="*/ 0 w 4495800"/>
              <a:gd name="connsiteY4" fmla="*/ 0 h 57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577353">
                <a:moveTo>
                  <a:pt x="0" y="0"/>
                </a:moveTo>
                <a:lnTo>
                  <a:pt x="4495800" y="0"/>
                </a:lnTo>
                <a:lnTo>
                  <a:pt x="4495800" y="577353"/>
                </a:lnTo>
                <a:lnTo>
                  <a:pt x="0" y="5773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8920" tIns="44450" rIns="248920" bIns="44450" numCol="1" spcCol="1270" anchor="ctr" anchorCtr="0"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/>
              <a:t>Spreading </a:t>
            </a:r>
            <a:r>
              <a:rPr lang="en-US" sz="3200" b="1" dirty="0" err="1"/>
              <a:t>Shariah</a:t>
            </a:r>
            <a:r>
              <a:rPr lang="en-US" sz="3200" b="1" dirty="0"/>
              <a:t> Awareness amongst </a:t>
            </a:r>
            <a:r>
              <a:rPr lang="en-US" sz="3200" b="1" dirty="0" smtClean="0"/>
              <a:t>staff</a:t>
            </a:r>
            <a:endParaRPr lang="en-US" sz="3200" b="1" dirty="0"/>
          </a:p>
        </p:txBody>
      </p:sp>
      <p:sp>
        <p:nvSpPr>
          <p:cNvPr id="12" name="Freeform 11"/>
          <p:cNvSpPr/>
          <p:nvPr/>
        </p:nvSpPr>
        <p:spPr>
          <a:xfrm>
            <a:off x="152400" y="2438400"/>
            <a:ext cx="8991600" cy="1755646"/>
          </a:xfrm>
          <a:custGeom>
            <a:avLst/>
            <a:gdLst>
              <a:gd name="connsiteX0" fmla="*/ 0 w 8991600"/>
              <a:gd name="connsiteY0" fmla="*/ 676073 h 1930370"/>
              <a:gd name="connsiteX1" fmla="*/ 4254504 w 8991600"/>
              <a:gd name="connsiteY1" fmla="*/ 676073 h 1930370"/>
              <a:gd name="connsiteX2" fmla="*/ 4254504 w 8991600"/>
              <a:gd name="connsiteY2" fmla="*/ 482593 h 1930370"/>
              <a:gd name="connsiteX3" fmla="*/ 4013208 w 8991600"/>
              <a:gd name="connsiteY3" fmla="*/ 482593 h 1930370"/>
              <a:gd name="connsiteX4" fmla="*/ 4495800 w 8991600"/>
              <a:gd name="connsiteY4" fmla="*/ 0 h 1930370"/>
              <a:gd name="connsiteX5" fmla="*/ 4978393 w 8991600"/>
              <a:gd name="connsiteY5" fmla="*/ 482593 h 1930370"/>
              <a:gd name="connsiteX6" fmla="*/ 4737096 w 8991600"/>
              <a:gd name="connsiteY6" fmla="*/ 482593 h 1930370"/>
              <a:gd name="connsiteX7" fmla="*/ 4737096 w 8991600"/>
              <a:gd name="connsiteY7" fmla="*/ 676073 h 1930370"/>
              <a:gd name="connsiteX8" fmla="*/ 8991600 w 8991600"/>
              <a:gd name="connsiteY8" fmla="*/ 676073 h 1930370"/>
              <a:gd name="connsiteX9" fmla="*/ 8991600 w 8991600"/>
              <a:gd name="connsiteY9" fmla="*/ 1930370 h 1930370"/>
              <a:gd name="connsiteX10" fmla="*/ 0 w 8991600"/>
              <a:gd name="connsiteY10" fmla="*/ 1930370 h 1930370"/>
              <a:gd name="connsiteX11" fmla="*/ 0 w 8991600"/>
              <a:gd name="connsiteY11" fmla="*/ 676073 h 193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91600" h="1930370">
                <a:moveTo>
                  <a:pt x="8991600" y="1254297"/>
                </a:moveTo>
                <a:lnTo>
                  <a:pt x="4737096" y="1254297"/>
                </a:lnTo>
                <a:lnTo>
                  <a:pt x="4737096" y="1447777"/>
                </a:lnTo>
                <a:lnTo>
                  <a:pt x="4978392" y="1447777"/>
                </a:lnTo>
                <a:lnTo>
                  <a:pt x="4495800" y="1930369"/>
                </a:lnTo>
                <a:lnTo>
                  <a:pt x="4013207" y="1447777"/>
                </a:lnTo>
                <a:lnTo>
                  <a:pt x="4254504" y="1447777"/>
                </a:lnTo>
                <a:lnTo>
                  <a:pt x="4254504" y="1254297"/>
                </a:lnTo>
                <a:lnTo>
                  <a:pt x="0" y="1254297"/>
                </a:lnTo>
                <a:lnTo>
                  <a:pt x="0" y="1"/>
                </a:lnTo>
                <a:lnTo>
                  <a:pt x="8991600" y="1"/>
                </a:lnTo>
                <a:lnTo>
                  <a:pt x="8991600" y="12542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170688" rIns="170688" bIns="1423500" numCol="1" spcCol="1270" anchor="ctr" anchorCtr="0">
            <a:noAutofit/>
          </a:bodyPr>
          <a:lstStyle/>
          <a:p>
            <a:pPr>
              <a:lnSpc>
                <a:spcPct val="130000"/>
              </a:lnSpc>
            </a:pPr>
            <a:endParaRPr lang="en-US" sz="2400" b="1" dirty="0" smtClean="0"/>
          </a:p>
          <a:p>
            <a:pPr>
              <a:lnSpc>
                <a:spcPct val="130000"/>
              </a:lnSpc>
            </a:pPr>
            <a:r>
              <a:rPr lang="en-US" sz="3200" b="1" dirty="0"/>
              <a:t>T</a:t>
            </a:r>
            <a:r>
              <a:rPr lang="en-US" sz="3200" b="1" dirty="0" smtClean="0"/>
              <a:t>o </a:t>
            </a:r>
            <a:r>
              <a:rPr lang="en-US" sz="3200" b="1" dirty="0"/>
              <a:t>ensure that they are in compliance with </a:t>
            </a:r>
            <a:r>
              <a:rPr lang="en-US" sz="3200" b="1" dirty="0" err="1"/>
              <a:t>Shariah</a:t>
            </a:r>
            <a:r>
              <a:rPr lang="en-US" sz="3200" b="1" dirty="0"/>
              <a:t> Rules and Principles &amp; Fatwas </a:t>
            </a:r>
            <a:r>
              <a:rPr lang="en-US" sz="3200" b="1" dirty="0" smtClean="0"/>
              <a:t>as issued </a:t>
            </a:r>
            <a:r>
              <a:rPr lang="en-US" sz="3200" b="1" dirty="0"/>
              <a:t>by SSB:</a:t>
            </a:r>
          </a:p>
        </p:txBody>
      </p:sp>
      <p:sp>
        <p:nvSpPr>
          <p:cNvPr id="15" name="Freeform 14"/>
          <p:cNvSpPr/>
          <p:nvPr/>
        </p:nvSpPr>
        <p:spPr>
          <a:xfrm>
            <a:off x="142374" y="15850"/>
            <a:ext cx="8991600" cy="2209800"/>
          </a:xfrm>
          <a:custGeom>
            <a:avLst/>
            <a:gdLst>
              <a:gd name="connsiteX0" fmla="*/ 0 w 8991600"/>
              <a:gd name="connsiteY0" fmla="*/ 676073 h 1930370"/>
              <a:gd name="connsiteX1" fmla="*/ 4254504 w 8991600"/>
              <a:gd name="connsiteY1" fmla="*/ 676073 h 1930370"/>
              <a:gd name="connsiteX2" fmla="*/ 4254504 w 8991600"/>
              <a:gd name="connsiteY2" fmla="*/ 482593 h 1930370"/>
              <a:gd name="connsiteX3" fmla="*/ 4013208 w 8991600"/>
              <a:gd name="connsiteY3" fmla="*/ 482593 h 1930370"/>
              <a:gd name="connsiteX4" fmla="*/ 4495800 w 8991600"/>
              <a:gd name="connsiteY4" fmla="*/ 0 h 1930370"/>
              <a:gd name="connsiteX5" fmla="*/ 4978393 w 8991600"/>
              <a:gd name="connsiteY5" fmla="*/ 482593 h 1930370"/>
              <a:gd name="connsiteX6" fmla="*/ 4737096 w 8991600"/>
              <a:gd name="connsiteY6" fmla="*/ 482593 h 1930370"/>
              <a:gd name="connsiteX7" fmla="*/ 4737096 w 8991600"/>
              <a:gd name="connsiteY7" fmla="*/ 676073 h 1930370"/>
              <a:gd name="connsiteX8" fmla="*/ 8991600 w 8991600"/>
              <a:gd name="connsiteY8" fmla="*/ 676073 h 1930370"/>
              <a:gd name="connsiteX9" fmla="*/ 8991600 w 8991600"/>
              <a:gd name="connsiteY9" fmla="*/ 1930370 h 1930370"/>
              <a:gd name="connsiteX10" fmla="*/ 0 w 8991600"/>
              <a:gd name="connsiteY10" fmla="*/ 1930370 h 1930370"/>
              <a:gd name="connsiteX11" fmla="*/ 0 w 8991600"/>
              <a:gd name="connsiteY11" fmla="*/ 676073 h 193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91600" h="1930370">
                <a:moveTo>
                  <a:pt x="8991600" y="1254297"/>
                </a:moveTo>
                <a:lnTo>
                  <a:pt x="4737096" y="1254297"/>
                </a:lnTo>
                <a:lnTo>
                  <a:pt x="4737096" y="1447777"/>
                </a:lnTo>
                <a:lnTo>
                  <a:pt x="4978392" y="1447777"/>
                </a:lnTo>
                <a:lnTo>
                  <a:pt x="4495800" y="1930369"/>
                </a:lnTo>
                <a:lnTo>
                  <a:pt x="4013207" y="1447777"/>
                </a:lnTo>
                <a:lnTo>
                  <a:pt x="4254504" y="1447777"/>
                </a:lnTo>
                <a:lnTo>
                  <a:pt x="4254504" y="1254297"/>
                </a:lnTo>
                <a:lnTo>
                  <a:pt x="0" y="1254297"/>
                </a:lnTo>
                <a:lnTo>
                  <a:pt x="0" y="1"/>
                </a:lnTo>
                <a:lnTo>
                  <a:pt x="8991600" y="1"/>
                </a:lnTo>
                <a:lnTo>
                  <a:pt x="8991600" y="12542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170689" rIns="170688" bIns="1423500" numCol="1" spcCol="127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/>
              <a:t>Role &amp; Responsibilities of Sharia Supervisory Board</a:t>
            </a:r>
          </a:p>
        </p:txBody>
      </p:sp>
      <p:sp>
        <p:nvSpPr>
          <p:cNvPr id="16" name="Freeform 15"/>
          <p:cNvSpPr/>
          <p:nvPr/>
        </p:nvSpPr>
        <p:spPr>
          <a:xfrm>
            <a:off x="152400" y="1059457"/>
            <a:ext cx="8382000" cy="577180"/>
          </a:xfrm>
          <a:custGeom>
            <a:avLst/>
            <a:gdLst>
              <a:gd name="connsiteX0" fmla="*/ 0 w 4495800"/>
              <a:gd name="connsiteY0" fmla="*/ 0 h 577180"/>
              <a:gd name="connsiteX1" fmla="*/ 4495800 w 4495800"/>
              <a:gd name="connsiteY1" fmla="*/ 0 h 577180"/>
              <a:gd name="connsiteX2" fmla="*/ 4495800 w 4495800"/>
              <a:gd name="connsiteY2" fmla="*/ 577180 h 577180"/>
              <a:gd name="connsiteX3" fmla="*/ 0 w 4495800"/>
              <a:gd name="connsiteY3" fmla="*/ 577180 h 577180"/>
              <a:gd name="connsiteX4" fmla="*/ 0 w 4495800"/>
              <a:gd name="connsiteY4" fmla="*/ 0 h 5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577180">
                <a:moveTo>
                  <a:pt x="0" y="0"/>
                </a:moveTo>
                <a:lnTo>
                  <a:pt x="4495800" y="0"/>
                </a:lnTo>
                <a:lnTo>
                  <a:pt x="4495800" y="577180"/>
                </a:lnTo>
                <a:lnTo>
                  <a:pt x="0" y="5771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43180" rIns="241808" bIns="4318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4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170448" y="1059457"/>
            <a:ext cx="8979568" cy="921743"/>
          </a:xfrm>
          <a:custGeom>
            <a:avLst/>
            <a:gdLst>
              <a:gd name="connsiteX0" fmla="*/ 0 w 4495800"/>
              <a:gd name="connsiteY0" fmla="*/ 0 h 577180"/>
              <a:gd name="connsiteX1" fmla="*/ 4495800 w 4495800"/>
              <a:gd name="connsiteY1" fmla="*/ 0 h 577180"/>
              <a:gd name="connsiteX2" fmla="*/ 4495800 w 4495800"/>
              <a:gd name="connsiteY2" fmla="*/ 577180 h 577180"/>
              <a:gd name="connsiteX3" fmla="*/ 0 w 4495800"/>
              <a:gd name="connsiteY3" fmla="*/ 577180 h 577180"/>
              <a:gd name="connsiteX4" fmla="*/ 0 w 4495800"/>
              <a:gd name="connsiteY4" fmla="*/ 0 h 57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577180">
                <a:moveTo>
                  <a:pt x="0" y="0"/>
                </a:moveTo>
                <a:lnTo>
                  <a:pt x="4495800" y="0"/>
                </a:lnTo>
                <a:lnTo>
                  <a:pt x="4495800" y="577180"/>
                </a:lnTo>
                <a:lnTo>
                  <a:pt x="0" y="5771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43180" rIns="241808" bIns="43180" numCol="1" spcCol="127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/>
              <a:t>To provide necessary Sharia guidance, directing, reviewing &amp; supervising the business </a:t>
            </a:r>
            <a:r>
              <a:rPr lang="en-US" sz="3200" b="1" dirty="0" smtClean="0"/>
              <a:t>activities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1487221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546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dirty="0"/>
              <a:t>Significance &amp; impact of </a:t>
            </a:r>
            <a:r>
              <a:rPr lang="en-US" sz="3200" u="sng" dirty="0" smtClean="0"/>
              <a:t>Shariah </a:t>
            </a:r>
            <a:r>
              <a:rPr lang="en-US" sz="3200" u="sng" dirty="0"/>
              <a:t>Compliance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231900"/>
            <a:ext cx="8534400" cy="524509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3000" b="1" dirty="0">
                <a:ea typeface="Tahoma" panose="020B0604030504040204" pitchFamily="34" charset="0"/>
                <a:cs typeface="Tahoma" panose="020B0604030504040204" pitchFamily="34" charset="0"/>
              </a:rPr>
              <a:t>Role &amp; Responsibilities of Sharia Supervisory </a:t>
            </a:r>
            <a:r>
              <a:rPr lang="en-US" sz="3000" b="1" dirty="0" smtClean="0">
                <a:ea typeface="Tahoma" panose="020B0604030504040204" pitchFamily="34" charset="0"/>
                <a:cs typeface="Tahoma" panose="020B0604030504040204" pitchFamily="34" charset="0"/>
              </a:rPr>
              <a:t>Board</a:t>
            </a:r>
            <a:endParaRPr lang="en-US" sz="3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necessary Sharia guidance, directing, reviewing &amp; supervising the business </a:t>
            </a: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activities;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that they are in compliance with Shariah Rules and Principles &amp; Fatwas issued by SSB: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of business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 Audit of financial transactions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Spreading Shariah Awareness amongst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staff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1238964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1"/>
            <a:ext cx="8531226" cy="115252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Significance &amp; impact of maintaining Sharia Compliance at the highest level.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59216458"/>
              </p:ext>
            </p:extLst>
          </p:nvPr>
        </p:nvGraphicFramePr>
        <p:xfrm>
          <a:off x="457200" y="2971801"/>
          <a:ext cx="8378825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457199" y="1752600"/>
            <a:ext cx="8534401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bg1"/>
                </a:solidFill>
              </a:rPr>
              <a:t>Avoiding the forfeiture of non-compliant income: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7664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7758</TotalTime>
  <Words>757</Words>
  <Application>Microsoft Office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Bell MT</vt:lpstr>
      <vt:lpstr>Calibri</vt:lpstr>
      <vt:lpstr>Century Gothic</vt:lpstr>
      <vt:lpstr>Tahoma</vt:lpstr>
      <vt:lpstr>Times New Roman</vt:lpstr>
      <vt:lpstr>Wingdings</vt:lpstr>
      <vt:lpstr>Office Theme</vt:lpstr>
      <vt:lpstr>ISLAMIC LEASING FINANCE – IJARAH  SHARIAH AWARENESS  SESSION ON              SIGNIFICANE &amp; IMPACT OF SHARIAH COMPLIANCE  </vt:lpstr>
      <vt:lpstr>Significance &amp; impact of Shariah Compliance</vt:lpstr>
      <vt:lpstr>Significance &amp; impact of Shariah Compliance </vt:lpstr>
      <vt:lpstr>Significance &amp; impact of Shariah Compliance</vt:lpstr>
      <vt:lpstr>PowerPoint Presentation</vt:lpstr>
      <vt:lpstr>Significance &amp; impact of Shariah Compliance</vt:lpstr>
      <vt:lpstr>PowerPoint Presentation</vt:lpstr>
      <vt:lpstr>Significance &amp; impact of Shariah Compliance</vt:lpstr>
      <vt:lpstr>PowerPoint Presentation</vt:lpstr>
      <vt:lpstr>PowerPoint Presentation</vt:lpstr>
      <vt:lpstr>Significance &amp; impact of Shariah Compliance</vt:lpstr>
      <vt:lpstr>SHARIAH RESTRICTION ON IJARAH FINANCING </vt:lpstr>
      <vt:lpstr>SHARIAH RESTRICTION ON IJARAH FINANCING </vt:lpstr>
      <vt:lpstr> </vt:lpstr>
      <vt:lpstr>Shariah Compliant Process flow of Ijarah</vt:lpstr>
      <vt:lpstr>PowerPoint Presentation</vt:lpstr>
    </vt:vector>
  </TitlesOfParts>
  <Company>Dubai Islamic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Capital Markets Products (Sukuk) and Issues in Sukuk Documentation</dc:title>
  <dc:creator>Ammar Ahmed</dc:creator>
  <cp:lastModifiedBy>Sadaqat Khan</cp:lastModifiedBy>
  <cp:revision>865</cp:revision>
  <dcterms:created xsi:type="dcterms:W3CDTF">2010-12-04T15:03:56Z</dcterms:created>
  <dcterms:modified xsi:type="dcterms:W3CDTF">2019-10-13T16:43:32Z</dcterms:modified>
</cp:coreProperties>
</file>